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2FE_CFB52127.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modernComment_13F_37D6B1C0.xml" ContentType="application/vnd.ms-powerpoint.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sldIdLst>
    <p:sldId id="280" r:id="rId5"/>
    <p:sldId id="279" r:id="rId6"/>
    <p:sldId id="300" r:id="rId7"/>
    <p:sldId id="283" r:id="rId8"/>
    <p:sldId id="284" r:id="rId9"/>
    <p:sldId id="285" r:id="rId10"/>
    <p:sldId id="303" r:id="rId11"/>
    <p:sldId id="286" r:id="rId12"/>
    <p:sldId id="304" r:id="rId13"/>
    <p:sldId id="288" r:id="rId14"/>
    <p:sldId id="769" r:id="rId15"/>
    <p:sldId id="289" r:id="rId16"/>
    <p:sldId id="305" r:id="rId17"/>
    <p:sldId id="290" r:id="rId18"/>
    <p:sldId id="766" r:id="rId19"/>
    <p:sldId id="768" r:id="rId20"/>
    <p:sldId id="767" r:id="rId21"/>
    <p:sldId id="326" r:id="rId22"/>
    <p:sldId id="327" r:id="rId23"/>
    <p:sldId id="312" r:id="rId24"/>
    <p:sldId id="313" r:id="rId25"/>
    <p:sldId id="306" r:id="rId26"/>
    <p:sldId id="292" r:id="rId27"/>
    <p:sldId id="293" r:id="rId28"/>
    <p:sldId id="318" r:id="rId29"/>
    <p:sldId id="317" r:id="rId30"/>
    <p:sldId id="308" r:id="rId31"/>
    <p:sldId id="316" r:id="rId32"/>
    <p:sldId id="315" r:id="rId33"/>
    <p:sldId id="320" r:id="rId34"/>
    <p:sldId id="764" r:id="rId35"/>
    <p:sldId id="319" r:id="rId36"/>
    <p:sldId id="321" r:id="rId37"/>
    <p:sldId id="301" r:id="rId38"/>
    <p:sldId id="765" r:id="rId39"/>
    <p:sldId id="323" r:id="rId40"/>
  </p:sldIdLst>
  <p:sldSz cx="12188825" cy="6858000"/>
  <p:notesSz cx="6858000" cy="9144000"/>
  <p:defaultTextStyle>
    <a:defPPr marL="0" marR="0" indent="0" algn="l" defTabSz="45710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667"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Proxima Nova"/>
        <a:ea typeface="Proxima Nova"/>
        <a:cs typeface="Proxima Nova"/>
        <a:sym typeface="Proxima Nova"/>
      </a:defRPr>
    </a:lvl1pPr>
    <a:lvl2pPr marL="0" marR="0" indent="114277" algn="ctr" defTabSz="412667"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Proxima Nova"/>
        <a:ea typeface="Proxima Nova"/>
        <a:cs typeface="Proxima Nova"/>
        <a:sym typeface="Proxima Nova"/>
      </a:defRPr>
    </a:lvl2pPr>
    <a:lvl3pPr marL="0" marR="0" indent="228554" algn="ctr" defTabSz="412667"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Proxima Nova"/>
        <a:ea typeface="Proxima Nova"/>
        <a:cs typeface="Proxima Nova"/>
        <a:sym typeface="Proxima Nova"/>
      </a:defRPr>
    </a:lvl3pPr>
    <a:lvl4pPr marL="0" marR="0" indent="342831" algn="ctr" defTabSz="412667"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Proxima Nova"/>
        <a:ea typeface="Proxima Nova"/>
        <a:cs typeface="Proxima Nova"/>
        <a:sym typeface="Proxima Nova"/>
      </a:defRPr>
    </a:lvl4pPr>
    <a:lvl5pPr marL="0" marR="0" indent="457109" algn="ctr" defTabSz="412667"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Proxima Nova"/>
        <a:ea typeface="Proxima Nova"/>
        <a:cs typeface="Proxima Nova"/>
        <a:sym typeface="Proxima Nova"/>
      </a:defRPr>
    </a:lvl5pPr>
    <a:lvl6pPr marL="0" marR="0" indent="571386" algn="ctr" defTabSz="412667"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Proxima Nova"/>
        <a:ea typeface="Proxima Nova"/>
        <a:cs typeface="Proxima Nova"/>
        <a:sym typeface="Proxima Nova"/>
      </a:defRPr>
    </a:lvl6pPr>
    <a:lvl7pPr marL="0" marR="0" indent="685663" algn="ctr" defTabSz="412667"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Proxima Nova"/>
        <a:ea typeface="Proxima Nova"/>
        <a:cs typeface="Proxima Nova"/>
        <a:sym typeface="Proxima Nova"/>
      </a:defRPr>
    </a:lvl7pPr>
    <a:lvl8pPr marL="0" marR="0" indent="799940" algn="ctr" defTabSz="412667"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Proxima Nova"/>
        <a:ea typeface="Proxima Nova"/>
        <a:cs typeface="Proxima Nova"/>
        <a:sym typeface="Proxima Nova"/>
      </a:defRPr>
    </a:lvl8pPr>
    <a:lvl9pPr marL="0" marR="0" indent="914217" algn="ctr" defTabSz="412667"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Proxima Nova"/>
        <a:ea typeface="Proxima Nova"/>
        <a:cs typeface="Proxima Nova"/>
        <a:sym typeface="Proxima Nova"/>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6D8905-1C37-8AA6-7829-E2040A58D0BE}" name="Raymee Johnson" initials="RJ" userId="S::raymee.johnson@dch.ga.gov::ff36d92c-756b-4037-9316-fcf0e615ed94" providerId="AD"/>
  <p188:author id="{AFD19114-E925-98B0-3FE1-18459902E75A}" name="Smith, Alexis" initials="SA" userId="S::alexis.smith3@dch.ga.gov::d6ddbd91-20a2-419e-b6de-36edfa33cac8" providerId="AD"/>
  <p188:author id="{4EE9535A-9565-01A3-784C-E1FA85358512}" name="May Lavender" initials="ML" userId="S::may.lavender@sharecare.com::caee19de-6ebd-4f45-8f6e-6a9601cdf352" providerId="AD"/>
  <p188:author id="{05C3D472-723E-1B41-6DED-451BFDA3989C}" name="Andrea Chait" initials="AC" userId="S::Andrea.Chait@sharecare.com::2ebc3325-7c80-493c-81c1-8420febc2935" providerId="AD"/>
  <p188:author id="{879EDC97-8EFA-19F6-5AD9-49414EB909C4}" name="Kyle Cheuvront" initials="KC" userId="S::Kyle.Cheuvront@sharecare.com::5c8c3c31-ca41-447d-9510-bfb008a3e04b" providerId="AD"/>
  <p188:author id="{92027AA7-FE8F-FA27-777B-8D1EC7111B0A}" name="Danielle Compton" initials="DC" userId="S::Danielle.Compton@sharecare.com::14852032-095b-4397-949e-1d06a30818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1ABA9C"/>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roxima Nova"/>
          <a:ea typeface="Proxima Nova"/>
          <a:cs typeface="Proxima Nov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Proxima Nova"/>
          <a:ea typeface="Proxima Nova"/>
          <a:cs typeface="Proxima Nova"/>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atOff val="-2937"/>
            </a:schemeClr>
          </a:solidFill>
        </a:fill>
      </a:tcStyle>
    </a:firstRow>
  </a:tblStyle>
  <a:tblStyle styleId="{C7B018BB-80A7-4F77-B60F-C8B233D01FF8}" styleName="">
    <a:tblBg/>
    <a:wholeTbl>
      <a:tcTxStyle b="off" i="off">
        <a:font>
          <a:latin typeface="Proxima Nova"/>
          <a:ea typeface="Proxima Nova"/>
          <a:cs typeface="Proxima Nova"/>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Proxima Nova"/>
          <a:ea typeface="Proxima Nova"/>
          <a:cs typeface="Proxima Nova"/>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hueOff val="-2589680"/>
              <a:lumOff val="-7079"/>
            </a:schemeClr>
          </a:solidFill>
        </a:fill>
      </a:tcStyle>
    </a:firstRow>
  </a:tblStyle>
  <a:tblStyle styleId="{EEE7283C-3CF3-47DC-8721-378D4A62B228}" styleName="">
    <a:tblBg/>
    <a:wholeTbl>
      <a:tcTxStyle b="off" i="off">
        <a:font>
          <a:latin typeface="Proxima Nova"/>
          <a:ea typeface="Proxima Nova"/>
          <a:cs typeface="Proxima Nova"/>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Proxima Nova"/>
          <a:ea typeface="Proxima Nova"/>
          <a:cs typeface="Proxima Nova"/>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Proxima Nova"/>
          <a:ea typeface="Proxima Nova"/>
          <a:cs typeface="Proxima Nova"/>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Proxima Nova"/>
          <a:ea typeface="Proxima Nova"/>
          <a:cs typeface="Proxima Nov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Proxima Nova"/>
          <a:ea typeface="Proxima Nova"/>
          <a:cs typeface="Proxima Nova"/>
        </a:font>
        <a:srgbClr val="FFFFFF"/>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Proxima Nova"/>
          <a:ea typeface="Proxima Nova"/>
          <a:cs typeface="Proxima Nova"/>
        </a:font>
        <a:srgbClr val="FFFFFF"/>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Proxima Nova"/>
          <a:ea typeface="Proxima Nova"/>
          <a:cs typeface="Proxima Nova"/>
        </a:font>
        <a:srgbClr val="FFFFFF"/>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5" autoAdjust="0"/>
    <p:restoredTop sz="88386" autoAdjust="0"/>
  </p:normalViewPr>
  <p:slideViewPr>
    <p:cSldViewPr snapToGrid="0" snapToObjects="1">
      <p:cViewPr varScale="1">
        <p:scale>
          <a:sx n="65" d="100"/>
          <a:sy n="65" d="100"/>
        </p:scale>
        <p:origin x="756" y="60"/>
      </p:cViewPr>
      <p:guideLst/>
    </p:cSldViewPr>
  </p:slideViewPr>
  <p:notesTextViewPr>
    <p:cViewPr>
      <p:scale>
        <a:sx n="1" d="1"/>
        <a:sy n="1" d="1"/>
      </p:scale>
      <p:origin x="0" y="0"/>
    </p:cViewPr>
  </p:notesTextViewPr>
  <p:notesViewPr>
    <p:cSldViewPr snapToGrid="0" snapToObjects="1">
      <p:cViewPr varScale="1">
        <p:scale>
          <a:sx n="88" d="100"/>
          <a:sy n="88" d="100"/>
        </p:scale>
        <p:origin x="382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notesMaster" Target="notesMasters/notesMaster1.xml"/></Relationships>
</file>

<file path=ppt/comments/modernComment_13F_37D6B1C0.xml><?xml version="1.0" encoding="utf-8"?>
<p188:cmLst xmlns:a="http://schemas.openxmlformats.org/drawingml/2006/main" xmlns:r="http://schemas.openxmlformats.org/officeDocument/2006/relationships" xmlns:p188="http://schemas.microsoft.com/office/powerpoint/2018/8/main">
  <p188:cm id="{751C223D-0FE1-4CEE-8A5B-3C235D7C709A}" authorId="{AFD19114-E925-98B0-3FE1-18459902E75A}" created="2024-12-04T16:07:26.498">
    <ac:txMkLst xmlns:ac="http://schemas.microsoft.com/office/drawing/2013/main/command">
      <pc:docMk xmlns:pc="http://schemas.microsoft.com/office/powerpoint/2013/main/command"/>
      <pc:sldMk xmlns:pc="http://schemas.microsoft.com/office/powerpoint/2013/main/command" cId="936817088" sldId="319"/>
      <ac:spMk id="7" creationId="{D4B7FC16-C464-4A68-A15A-505216B287BC}"/>
      <ac:txMk cp="625" len="30">
        <ac:context len="1180" hash="1099791790"/>
      </ac:txMk>
    </ac:txMkLst>
    <p188:pos x="9786194" y="3605213"/>
    <p188:txBody>
      <a:bodyPr/>
      <a:lstStyle/>
      <a:p>
        <a:r>
          <a:rPr lang="en-US"/>
          <a:t>I changed format from “1/1/2025 and 12/1/2025” to Jan 1 and Dec 1 to be consistent throughout the page</a:t>
        </a:r>
      </a:p>
    </p188:txBody>
  </p188:cm>
</p188:cmLst>
</file>

<file path=ppt/comments/modernComment_2FE_CFB52127.xml><?xml version="1.0" encoding="utf-8"?>
<p188:cmLst xmlns:a="http://schemas.openxmlformats.org/drawingml/2006/main" xmlns:r="http://schemas.openxmlformats.org/officeDocument/2006/relationships" xmlns:p188="http://schemas.microsoft.com/office/powerpoint/2018/8/main">
  <p188:cm id="{6E183B02-26A2-4B4D-88DB-3BAD122F397F}" authorId="{05C3D472-723E-1B41-6DED-451BFDA3989C}" created="2024-10-30T01:54:12.918">
    <pc:sldMkLst xmlns:pc="http://schemas.microsoft.com/office/powerpoint/2013/main/command">
      <pc:docMk/>
      <pc:sldMk cId="3484754215" sldId="766"/>
    </pc:sldMkLst>
    <p188:txBody>
      <a:bodyPr/>
      <a:lstStyle/>
      <a:p>
        <a:r>
          <a:rPr lang="en-US"/>
          <a:t>Images updated</a:t>
        </a:r>
      </a:p>
    </p188:txBody>
  </p188:cm>
</p188: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2B123E-E105-4E6B-B469-1BA0B5F3BB05}" type="doc">
      <dgm:prSet loTypeId="urn:microsoft.com/office/officeart/2005/8/layout/lProcess3" loCatId="process" qsTypeId="urn:microsoft.com/office/officeart/2005/8/quickstyle/simple1" qsCatId="simple" csTypeId="urn:microsoft.com/office/officeart/2005/8/colors/colorful1" csCatId="colorful" phldr="1"/>
      <dgm:spPr/>
      <dgm:t>
        <a:bodyPr/>
        <a:lstStyle/>
        <a:p>
          <a:endParaRPr lang="en-US"/>
        </a:p>
      </dgm:t>
    </dgm:pt>
    <dgm:pt modelId="{9143BF33-36CA-4347-9CB3-4E3A189D5BD7}">
      <dgm:prSet phldrT="[Text]"/>
      <dgm:spPr>
        <a:solidFill>
          <a:srgbClr val="1ABA9C"/>
        </a:solidFill>
      </dgm:spPr>
      <dgm:t>
        <a:bodyPr/>
        <a:lstStyle/>
        <a:p>
          <a:pPr>
            <a:lnSpc>
              <a:spcPct val="100000"/>
            </a:lnSpc>
            <a:spcAft>
              <a:spcPts val="0"/>
            </a:spcAft>
          </a:pPr>
          <a:r>
            <a:rPr lang="en-US" dirty="0"/>
            <a:t>Materials not on site</a:t>
          </a:r>
        </a:p>
      </dgm:t>
    </dgm:pt>
    <dgm:pt modelId="{B59AFF5E-358E-412A-B769-3AD704C053AA}" type="parTrans" cxnId="{D9396E79-0609-4FF7-9888-577ACCF39297}">
      <dgm:prSet/>
      <dgm:spPr/>
      <dgm:t>
        <a:bodyPr/>
        <a:lstStyle/>
        <a:p>
          <a:endParaRPr lang="en-US"/>
        </a:p>
      </dgm:t>
    </dgm:pt>
    <dgm:pt modelId="{8641AB8E-20C0-4CEF-8B21-15289E977480}" type="sibTrans" cxnId="{D9396E79-0609-4FF7-9888-577ACCF39297}">
      <dgm:prSet/>
      <dgm:spPr/>
      <dgm:t>
        <a:bodyPr/>
        <a:lstStyle/>
        <a:p>
          <a:endParaRPr lang="en-US"/>
        </a:p>
      </dgm:t>
    </dgm:pt>
    <dgm:pt modelId="{999C42F2-615B-487D-9A53-65231E153F51}">
      <dgm:prSet phldrT="[Text]"/>
      <dgm:spPr>
        <a:solidFill>
          <a:srgbClr val="1ABA9C"/>
        </a:solidFill>
      </dgm:spPr>
      <dgm:t>
        <a:bodyPr/>
        <a:lstStyle/>
        <a:p>
          <a:pPr>
            <a:lnSpc>
              <a:spcPct val="100000"/>
            </a:lnSpc>
            <a:spcAft>
              <a:spcPts val="0"/>
            </a:spcAft>
          </a:pPr>
          <a:r>
            <a:rPr lang="en-US" dirty="0"/>
            <a:t>Provider</a:t>
          </a:r>
        </a:p>
        <a:p>
          <a:pPr>
            <a:lnSpc>
              <a:spcPct val="100000"/>
            </a:lnSpc>
            <a:spcAft>
              <a:spcPts val="0"/>
            </a:spcAft>
          </a:pPr>
          <a:r>
            <a:rPr lang="en-US" dirty="0"/>
            <a:t> no-show</a:t>
          </a:r>
        </a:p>
      </dgm:t>
    </dgm:pt>
    <dgm:pt modelId="{E7CCCF4F-214A-4CA6-80AF-0B221D9338D2}" type="parTrans" cxnId="{AFEB2575-37CE-42F4-991F-E99784C260EF}">
      <dgm:prSet/>
      <dgm:spPr/>
      <dgm:t>
        <a:bodyPr/>
        <a:lstStyle/>
        <a:p>
          <a:endParaRPr lang="en-US"/>
        </a:p>
      </dgm:t>
    </dgm:pt>
    <dgm:pt modelId="{E5C57F10-7A0B-4732-9BF6-CF8E479DC7EF}" type="sibTrans" cxnId="{AFEB2575-37CE-42F4-991F-E99784C260EF}">
      <dgm:prSet/>
      <dgm:spPr/>
      <dgm:t>
        <a:bodyPr/>
        <a:lstStyle/>
        <a:p>
          <a:endParaRPr lang="en-US"/>
        </a:p>
      </dgm:t>
    </dgm:pt>
    <dgm:pt modelId="{8197FCC1-882B-4E5C-A8DC-E118CAC9B16A}">
      <dgm:prSet phldrT="[Text]"/>
      <dgm:spPr>
        <a:solidFill>
          <a:srgbClr val="1ABA9C"/>
        </a:solidFill>
      </dgm:spPr>
      <dgm:t>
        <a:bodyPr/>
        <a:lstStyle/>
        <a:p>
          <a:pPr>
            <a:lnSpc>
              <a:spcPct val="100000"/>
            </a:lnSpc>
            <a:spcAft>
              <a:spcPts val="0"/>
            </a:spcAft>
          </a:pPr>
          <a:r>
            <a:rPr lang="en-US" dirty="0"/>
            <a:t>Unsatisfactory provider performance</a:t>
          </a:r>
        </a:p>
      </dgm:t>
    </dgm:pt>
    <dgm:pt modelId="{B28282C7-0E82-4627-9E6A-A0CC4DC3C4EB}" type="parTrans" cxnId="{43AE8E3E-B2E6-45EC-BD70-592E0590DD21}">
      <dgm:prSet/>
      <dgm:spPr/>
      <dgm:t>
        <a:bodyPr/>
        <a:lstStyle/>
        <a:p>
          <a:endParaRPr lang="en-US"/>
        </a:p>
      </dgm:t>
    </dgm:pt>
    <dgm:pt modelId="{C1FC6759-E49C-47DB-AC76-97F6ABB9F052}" type="sibTrans" cxnId="{43AE8E3E-B2E6-45EC-BD70-592E0590DD21}">
      <dgm:prSet/>
      <dgm:spPr/>
      <dgm:t>
        <a:bodyPr/>
        <a:lstStyle/>
        <a:p>
          <a:endParaRPr lang="en-US"/>
        </a:p>
      </dgm:t>
    </dgm:pt>
    <dgm:pt modelId="{2B8738B8-394F-4B3F-A0C3-E29CB5B53ED7}">
      <dgm:prSet phldrT="[Text]"/>
      <dgm:spPr>
        <a:solidFill>
          <a:srgbClr val="1ABA9C"/>
        </a:solidFill>
      </dgm:spPr>
      <dgm:t>
        <a:bodyPr/>
        <a:lstStyle/>
        <a:p>
          <a:pPr algn="ctr">
            <a:lnSpc>
              <a:spcPct val="100000"/>
            </a:lnSpc>
          </a:pPr>
          <a:r>
            <a:rPr lang="en-US" dirty="0"/>
            <a:t>Please contact Sharecare at BeWellSHBP.Events@Sharecare.com immediately</a:t>
          </a:r>
        </a:p>
      </dgm:t>
    </dgm:pt>
    <dgm:pt modelId="{2D350A4B-243E-48DB-8792-98FDE28144B9}" type="parTrans" cxnId="{2E09B1F9-652F-43C1-A444-A143E0614FBE}">
      <dgm:prSet/>
      <dgm:spPr/>
      <dgm:t>
        <a:bodyPr/>
        <a:lstStyle/>
        <a:p>
          <a:endParaRPr lang="en-US"/>
        </a:p>
      </dgm:t>
    </dgm:pt>
    <dgm:pt modelId="{75D2E533-0AEB-42BB-A6D4-6E4F47C1E849}" type="sibTrans" cxnId="{2E09B1F9-652F-43C1-A444-A143E0614FBE}">
      <dgm:prSet/>
      <dgm:spPr/>
      <dgm:t>
        <a:bodyPr/>
        <a:lstStyle/>
        <a:p>
          <a:endParaRPr lang="en-US"/>
        </a:p>
      </dgm:t>
    </dgm:pt>
    <dgm:pt modelId="{167B1EEB-B515-4072-ABFE-161D50AD8A39}" type="pres">
      <dgm:prSet presAssocID="{842B123E-E105-4E6B-B469-1BA0B5F3BB05}" presName="Name0" presStyleCnt="0">
        <dgm:presLayoutVars>
          <dgm:chPref val="3"/>
          <dgm:dir/>
          <dgm:animLvl val="lvl"/>
          <dgm:resizeHandles/>
        </dgm:presLayoutVars>
      </dgm:prSet>
      <dgm:spPr/>
    </dgm:pt>
    <dgm:pt modelId="{23992379-C799-4BA5-89A2-47783780524A}" type="pres">
      <dgm:prSet presAssocID="{9143BF33-36CA-4347-9CB3-4E3A189D5BD7}" presName="horFlow" presStyleCnt="0"/>
      <dgm:spPr/>
    </dgm:pt>
    <dgm:pt modelId="{DB512B98-435E-42DC-B06F-45D7611D022F}" type="pres">
      <dgm:prSet presAssocID="{9143BF33-36CA-4347-9CB3-4E3A189D5BD7}" presName="bigChev" presStyleLbl="node1" presStyleIdx="0" presStyleCnt="4" custLinFactY="43279" custLinFactNeighborX="-49489" custLinFactNeighborY="100000"/>
      <dgm:spPr/>
    </dgm:pt>
    <dgm:pt modelId="{DF73B8DB-A625-4176-8A79-0A5873D2794B}" type="pres">
      <dgm:prSet presAssocID="{9143BF33-36CA-4347-9CB3-4E3A189D5BD7}" presName="vSp" presStyleCnt="0"/>
      <dgm:spPr/>
    </dgm:pt>
    <dgm:pt modelId="{7A437CC0-05CE-4E2F-A19E-7C804886001E}" type="pres">
      <dgm:prSet presAssocID="{999C42F2-615B-487D-9A53-65231E153F51}" presName="horFlow" presStyleCnt="0"/>
      <dgm:spPr/>
    </dgm:pt>
    <dgm:pt modelId="{592D3F34-2143-4A76-A703-162F503C26FF}" type="pres">
      <dgm:prSet presAssocID="{999C42F2-615B-487D-9A53-65231E153F51}" presName="bigChev" presStyleLbl="node1" presStyleIdx="1" presStyleCnt="4" custLinFactY="30139" custLinFactNeighborX="-49856" custLinFactNeighborY="100000"/>
      <dgm:spPr/>
    </dgm:pt>
    <dgm:pt modelId="{DF51B035-060C-4119-99F3-73B95D0A2FFA}" type="pres">
      <dgm:prSet presAssocID="{999C42F2-615B-487D-9A53-65231E153F51}" presName="vSp" presStyleCnt="0"/>
      <dgm:spPr/>
    </dgm:pt>
    <dgm:pt modelId="{CA26E378-D522-4087-9C2E-24C52F3F3C2D}" type="pres">
      <dgm:prSet presAssocID="{8197FCC1-882B-4E5C-A8DC-E118CAC9B16A}" presName="horFlow" presStyleCnt="0"/>
      <dgm:spPr/>
    </dgm:pt>
    <dgm:pt modelId="{48A51483-3817-4E9A-84C3-4FFC99C980C0}" type="pres">
      <dgm:prSet presAssocID="{8197FCC1-882B-4E5C-A8DC-E118CAC9B16A}" presName="bigChev" presStyleLbl="node1" presStyleIdx="2" presStyleCnt="4" custLinFactY="17355" custLinFactNeighborX="-49967" custLinFactNeighborY="100000"/>
      <dgm:spPr/>
    </dgm:pt>
    <dgm:pt modelId="{1CA9CEC1-50E4-42B3-9400-AB901401363B}" type="pres">
      <dgm:prSet presAssocID="{8197FCC1-882B-4E5C-A8DC-E118CAC9B16A}" presName="vSp" presStyleCnt="0"/>
      <dgm:spPr/>
    </dgm:pt>
    <dgm:pt modelId="{2422974E-6F4B-487D-AC45-051FD36A39AA}" type="pres">
      <dgm:prSet presAssocID="{2B8738B8-394F-4B3F-A0C3-E29CB5B53ED7}" presName="horFlow" presStyleCnt="0"/>
      <dgm:spPr/>
    </dgm:pt>
    <dgm:pt modelId="{4AECF5A2-AF14-4B01-84D1-604C3C463745}" type="pres">
      <dgm:prSet presAssocID="{2B8738B8-394F-4B3F-A0C3-E29CB5B53ED7}" presName="bigChev" presStyleLbl="node1" presStyleIdx="3" presStyleCnt="4" custScaleX="211832" custScaleY="211919" custLinFactY="-53761" custLinFactNeighborX="49694" custLinFactNeighborY="-100000"/>
      <dgm:spPr/>
    </dgm:pt>
  </dgm:ptLst>
  <dgm:cxnLst>
    <dgm:cxn modelId="{43AE8E3E-B2E6-45EC-BD70-592E0590DD21}" srcId="{842B123E-E105-4E6B-B469-1BA0B5F3BB05}" destId="{8197FCC1-882B-4E5C-A8DC-E118CAC9B16A}" srcOrd="2" destOrd="0" parTransId="{B28282C7-0E82-4627-9E6A-A0CC4DC3C4EB}" sibTransId="{C1FC6759-E49C-47DB-AC76-97F6ABB9F052}"/>
    <dgm:cxn modelId="{AFEB2575-37CE-42F4-991F-E99784C260EF}" srcId="{842B123E-E105-4E6B-B469-1BA0B5F3BB05}" destId="{999C42F2-615B-487D-9A53-65231E153F51}" srcOrd="1" destOrd="0" parTransId="{E7CCCF4F-214A-4CA6-80AF-0B221D9338D2}" sibTransId="{E5C57F10-7A0B-4732-9BF6-CF8E479DC7EF}"/>
    <dgm:cxn modelId="{D9396E79-0609-4FF7-9888-577ACCF39297}" srcId="{842B123E-E105-4E6B-B469-1BA0B5F3BB05}" destId="{9143BF33-36CA-4347-9CB3-4E3A189D5BD7}" srcOrd="0" destOrd="0" parTransId="{B59AFF5E-358E-412A-B769-3AD704C053AA}" sibTransId="{8641AB8E-20C0-4CEF-8B21-15289E977480}"/>
    <dgm:cxn modelId="{29268596-7669-489A-896F-F8290F6553CE}" type="presOf" srcId="{8197FCC1-882B-4E5C-A8DC-E118CAC9B16A}" destId="{48A51483-3817-4E9A-84C3-4FFC99C980C0}" srcOrd="0" destOrd="0" presId="urn:microsoft.com/office/officeart/2005/8/layout/lProcess3"/>
    <dgm:cxn modelId="{93680DA5-60A2-43BB-81BD-520D6348F8CF}" type="presOf" srcId="{2B8738B8-394F-4B3F-A0C3-E29CB5B53ED7}" destId="{4AECF5A2-AF14-4B01-84D1-604C3C463745}" srcOrd="0" destOrd="0" presId="urn:microsoft.com/office/officeart/2005/8/layout/lProcess3"/>
    <dgm:cxn modelId="{21BFD9B6-A8CD-419C-9019-9E6C70015CD3}" type="presOf" srcId="{9143BF33-36CA-4347-9CB3-4E3A189D5BD7}" destId="{DB512B98-435E-42DC-B06F-45D7611D022F}" srcOrd="0" destOrd="0" presId="urn:microsoft.com/office/officeart/2005/8/layout/lProcess3"/>
    <dgm:cxn modelId="{E4C12EBC-0FFA-4B15-873B-34E1D186C055}" type="presOf" srcId="{999C42F2-615B-487D-9A53-65231E153F51}" destId="{592D3F34-2143-4A76-A703-162F503C26FF}" srcOrd="0" destOrd="0" presId="urn:microsoft.com/office/officeart/2005/8/layout/lProcess3"/>
    <dgm:cxn modelId="{2E09B1F9-652F-43C1-A444-A143E0614FBE}" srcId="{842B123E-E105-4E6B-B469-1BA0B5F3BB05}" destId="{2B8738B8-394F-4B3F-A0C3-E29CB5B53ED7}" srcOrd="3" destOrd="0" parTransId="{2D350A4B-243E-48DB-8792-98FDE28144B9}" sibTransId="{75D2E533-0AEB-42BB-A6D4-6E4F47C1E849}"/>
    <dgm:cxn modelId="{B00CE0FF-D02E-4388-AAEF-B910C853B295}" type="presOf" srcId="{842B123E-E105-4E6B-B469-1BA0B5F3BB05}" destId="{167B1EEB-B515-4072-ABFE-161D50AD8A39}" srcOrd="0" destOrd="0" presId="urn:microsoft.com/office/officeart/2005/8/layout/lProcess3"/>
    <dgm:cxn modelId="{7EE37DB9-266C-4595-BAA4-AC32FE9A3DAE}" type="presParOf" srcId="{167B1EEB-B515-4072-ABFE-161D50AD8A39}" destId="{23992379-C799-4BA5-89A2-47783780524A}" srcOrd="0" destOrd="0" presId="urn:microsoft.com/office/officeart/2005/8/layout/lProcess3"/>
    <dgm:cxn modelId="{44920295-D780-4B23-9488-3BB7F32A3638}" type="presParOf" srcId="{23992379-C799-4BA5-89A2-47783780524A}" destId="{DB512B98-435E-42DC-B06F-45D7611D022F}" srcOrd="0" destOrd="0" presId="urn:microsoft.com/office/officeart/2005/8/layout/lProcess3"/>
    <dgm:cxn modelId="{424CF27A-2D8F-407A-9B79-8403FB0EC442}" type="presParOf" srcId="{167B1EEB-B515-4072-ABFE-161D50AD8A39}" destId="{DF73B8DB-A625-4176-8A79-0A5873D2794B}" srcOrd="1" destOrd="0" presId="urn:microsoft.com/office/officeart/2005/8/layout/lProcess3"/>
    <dgm:cxn modelId="{D33330D3-A8F9-4FBA-9C32-5CC23507D0F7}" type="presParOf" srcId="{167B1EEB-B515-4072-ABFE-161D50AD8A39}" destId="{7A437CC0-05CE-4E2F-A19E-7C804886001E}" srcOrd="2" destOrd="0" presId="urn:microsoft.com/office/officeart/2005/8/layout/lProcess3"/>
    <dgm:cxn modelId="{3E0BE7DA-5CE0-483A-BFE1-7F5FECED8C63}" type="presParOf" srcId="{7A437CC0-05CE-4E2F-A19E-7C804886001E}" destId="{592D3F34-2143-4A76-A703-162F503C26FF}" srcOrd="0" destOrd="0" presId="urn:microsoft.com/office/officeart/2005/8/layout/lProcess3"/>
    <dgm:cxn modelId="{5F89E238-1BF3-47B8-BA62-E3A9AC1AF647}" type="presParOf" srcId="{167B1EEB-B515-4072-ABFE-161D50AD8A39}" destId="{DF51B035-060C-4119-99F3-73B95D0A2FFA}" srcOrd="3" destOrd="0" presId="urn:microsoft.com/office/officeart/2005/8/layout/lProcess3"/>
    <dgm:cxn modelId="{1291DFB3-E7FF-4A0F-8BE0-4A868A35029C}" type="presParOf" srcId="{167B1EEB-B515-4072-ABFE-161D50AD8A39}" destId="{CA26E378-D522-4087-9C2E-24C52F3F3C2D}" srcOrd="4" destOrd="0" presId="urn:microsoft.com/office/officeart/2005/8/layout/lProcess3"/>
    <dgm:cxn modelId="{E5FAFE74-6AB3-477C-AFCE-AE4296280434}" type="presParOf" srcId="{CA26E378-D522-4087-9C2E-24C52F3F3C2D}" destId="{48A51483-3817-4E9A-84C3-4FFC99C980C0}" srcOrd="0" destOrd="0" presId="urn:microsoft.com/office/officeart/2005/8/layout/lProcess3"/>
    <dgm:cxn modelId="{F6E1B9BA-814E-46EB-8CE4-BE4D066D4E92}" type="presParOf" srcId="{167B1EEB-B515-4072-ABFE-161D50AD8A39}" destId="{1CA9CEC1-50E4-42B3-9400-AB901401363B}" srcOrd="5" destOrd="0" presId="urn:microsoft.com/office/officeart/2005/8/layout/lProcess3"/>
    <dgm:cxn modelId="{32404AC7-DE25-4A97-93E1-4CE1E3848179}" type="presParOf" srcId="{167B1EEB-B515-4072-ABFE-161D50AD8A39}" destId="{2422974E-6F4B-487D-AC45-051FD36A39AA}" srcOrd="6" destOrd="0" presId="urn:microsoft.com/office/officeart/2005/8/layout/lProcess3"/>
    <dgm:cxn modelId="{F1B36076-C3F9-4684-989D-ECB2BA4E1533}" type="presParOf" srcId="{2422974E-6F4B-487D-AC45-051FD36A39AA}" destId="{4AECF5A2-AF14-4B01-84D1-604C3C463745}"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512B98-435E-42DC-B06F-45D7611D022F}">
      <dsp:nvSpPr>
        <dsp:cNvPr id="0" name=""/>
        <dsp:cNvSpPr/>
      </dsp:nvSpPr>
      <dsp:spPr>
        <a:xfrm>
          <a:off x="1866661" y="1572272"/>
          <a:ext cx="2738011" cy="1095204"/>
        </a:xfrm>
        <a:prstGeom prst="chevron">
          <a:avLst/>
        </a:prstGeom>
        <a:solidFill>
          <a:srgbClr val="1ABA9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marL="0" lvl="0" indent="0" algn="ctr" defTabSz="755650">
            <a:lnSpc>
              <a:spcPct val="100000"/>
            </a:lnSpc>
            <a:spcBef>
              <a:spcPct val="0"/>
            </a:spcBef>
            <a:spcAft>
              <a:spcPts val="0"/>
            </a:spcAft>
            <a:buNone/>
          </a:pPr>
          <a:r>
            <a:rPr lang="en-US" sz="1700" kern="1200" dirty="0"/>
            <a:t>Materials not on site</a:t>
          </a:r>
        </a:p>
      </dsp:txBody>
      <dsp:txXfrm>
        <a:off x="2414263" y="1572272"/>
        <a:ext cx="1642807" cy="1095204"/>
      </dsp:txXfrm>
    </dsp:sp>
    <dsp:sp modelId="{592D3F34-2143-4A76-A703-162F503C26FF}">
      <dsp:nvSpPr>
        <dsp:cNvPr id="0" name=""/>
        <dsp:cNvSpPr/>
      </dsp:nvSpPr>
      <dsp:spPr>
        <a:xfrm>
          <a:off x="1856612" y="2676895"/>
          <a:ext cx="2738011" cy="1095204"/>
        </a:xfrm>
        <a:prstGeom prst="chevron">
          <a:avLst/>
        </a:prstGeom>
        <a:solidFill>
          <a:srgbClr val="1ABA9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marL="0" lvl="0" indent="0" algn="ctr" defTabSz="755650">
            <a:lnSpc>
              <a:spcPct val="100000"/>
            </a:lnSpc>
            <a:spcBef>
              <a:spcPct val="0"/>
            </a:spcBef>
            <a:spcAft>
              <a:spcPts val="0"/>
            </a:spcAft>
            <a:buNone/>
          </a:pPr>
          <a:r>
            <a:rPr lang="en-US" sz="1700" kern="1200" dirty="0"/>
            <a:t>Provider</a:t>
          </a:r>
        </a:p>
        <a:p>
          <a:pPr marL="0" lvl="0" indent="0" algn="ctr" defTabSz="755650">
            <a:lnSpc>
              <a:spcPct val="100000"/>
            </a:lnSpc>
            <a:spcBef>
              <a:spcPct val="0"/>
            </a:spcBef>
            <a:spcAft>
              <a:spcPts val="0"/>
            </a:spcAft>
            <a:buNone/>
          </a:pPr>
          <a:r>
            <a:rPr lang="en-US" sz="1700" kern="1200" dirty="0"/>
            <a:t> no-show</a:t>
          </a:r>
        </a:p>
      </dsp:txBody>
      <dsp:txXfrm>
        <a:off x="2404214" y="2676895"/>
        <a:ext cx="1642807" cy="1095204"/>
      </dsp:txXfrm>
    </dsp:sp>
    <dsp:sp modelId="{48A51483-3817-4E9A-84C3-4FFC99C980C0}">
      <dsp:nvSpPr>
        <dsp:cNvPr id="0" name=""/>
        <dsp:cNvSpPr/>
      </dsp:nvSpPr>
      <dsp:spPr>
        <a:xfrm>
          <a:off x="1853573" y="3785418"/>
          <a:ext cx="2738011" cy="1095204"/>
        </a:xfrm>
        <a:prstGeom prst="chevron">
          <a:avLst/>
        </a:prstGeom>
        <a:solidFill>
          <a:srgbClr val="1ABA9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marL="0" lvl="0" indent="0" algn="ctr" defTabSz="755650">
            <a:lnSpc>
              <a:spcPct val="100000"/>
            </a:lnSpc>
            <a:spcBef>
              <a:spcPct val="0"/>
            </a:spcBef>
            <a:spcAft>
              <a:spcPts val="0"/>
            </a:spcAft>
            <a:buNone/>
          </a:pPr>
          <a:r>
            <a:rPr lang="en-US" sz="1700" kern="1200" dirty="0"/>
            <a:t>Unsatisfactory provider performance</a:t>
          </a:r>
        </a:p>
      </dsp:txBody>
      <dsp:txXfrm>
        <a:off x="2401175" y="3785418"/>
        <a:ext cx="1642807" cy="1095204"/>
      </dsp:txXfrm>
    </dsp:sp>
    <dsp:sp modelId="{4AECF5A2-AF14-4B01-84D1-604C3C463745}">
      <dsp:nvSpPr>
        <dsp:cNvPr id="0" name=""/>
        <dsp:cNvSpPr/>
      </dsp:nvSpPr>
      <dsp:spPr>
        <a:xfrm>
          <a:off x="4582303" y="2064676"/>
          <a:ext cx="5799985" cy="2320946"/>
        </a:xfrm>
        <a:prstGeom prst="chevron">
          <a:avLst/>
        </a:prstGeom>
        <a:solidFill>
          <a:srgbClr val="1ABA9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marL="0" lvl="0" indent="0" algn="ctr" defTabSz="755650">
            <a:lnSpc>
              <a:spcPct val="100000"/>
            </a:lnSpc>
            <a:spcBef>
              <a:spcPct val="0"/>
            </a:spcBef>
            <a:spcAft>
              <a:spcPct val="35000"/>
            </a:spcAft>
            <a:buNone/>
          </a:pPr>
          <a:r>
            <a:rPr lang="en-US" sz="1700" kern="1200" dirty="0"/>
            <a:t>Please contact Sharecare at BeWellSHBP.Events@Sharecare.com immediately</a:t>
          </a:r>
        </a:p>
      </dsp:txBody>
      <dsp:txXfrm>
        <a:off x="5742776" y="2064676"/>
        <a:ext cx="3479039" cy="232094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3" name="Shape 103"/>
          <p:cNvSpPr>
            <a:spLocks noGrp="1" noRot="1" noChangeAspect="1"/>
          </p:cNvSpPr>
          <p:nvPr>
            <p:ph type="sldImg"/>
          </p:nvPr>
        </p:nvSpPr>
        <p:spPr>
          <a:xfrm>
            <a:off x="382588" y="685800"/>
            <a:ext cx="6092825" cy="3429000"/>
          </a:xfrm>
          <a:prstGeom prst="rect">
            <a:avLst/>
          </a:prstGeom>
        </p:spPr>
        <p:txBody>
          <a:bodyPr/>
          <a:lstStyle/>
          <a:p>
            <a:endParaRPr/>
          </a:p>
        </p:txBody>
      </p:sp>
      <p:sp>
        <p:nvSpPr>
          <p:cNvPr id="104" name="Shape 10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556542626"/>
      </p:ext>
    </p:extLst>
  </p:cSld>
  <p:clrMap bg1="lt1" tx1="dk1" bg2="lt2" tx2="dk2" accent1="accent1" accent2="accent2" accent3="accent3" accent4="accent4" accent5="accent5" accent6="accent6" hlink="hlink" folHlink="folHlink"/>
  <p:notesStyle>
    <a:lvl1pPr defTabSz="228554" latinLnBrk="0">
      <a:lnSpc>
        <a:spcPct val="117999"/>
      </a:lnSpc>
      <a:defRPr sz="1100">
        <a:latin typeface="Helvetica Neue"/>
        <a:ea typeface="Helvetica Neue"/>
        <a:cs typeface="Helvetica Neue"/>
        <a:sym typeface="Helvetica Neue"/>
      </a:defRPr>
    </a:lvl1pPr>
    <a:lvl2pPr indent="114277" defTabSz="228554" latinLnBrk="0">
      <a:lnSpc>
        <a:spcPct val="117999"/>
      </a:lnSpc>
      <a:defRPr sz="1100">
        <a:latin typeface="Helvetica Neue"/>
        <a:ea typeface="Helvetica Neue"/>
        <a:cs typeface="Helvetica Neue"/>
        <a:sym typeface="Helvetica Neue"/>
      </a:defRPr>
    </a:lvl2pPr>
    <a:lvl3pPr indent="228554" defTabSz="228554" latinLnBrk="0">
      <a:lnSpc>
        <a:spcPct val="117999"/>
      </a:lnSpc>
      <a:defRPr sz="1100">
        <a:latin typeface="Helvetica Neue"/>
        <a:ea typeface="Helvetica Neue"/>
        <a:cs typeface="Helvetica Neue"/>
        <a:sym typeface="Helvetica Neue"/>
      </a:defRPr>
    </a:lvl3pPr>
    <a:lvl4pPr indent="342831" defTabSz="228554" latinLnBrk="0">
      <a:lnSpc>
        <a:spcPct val="117999"/>
      </a:lnSpc>
      <a:defRPr sz="1100">
        <a:latin typeface="Helvetica Neue"/>
        <a:ea typeface="Helvetica Neue"/>
        <a:cs typeface="Helvetica Neue"/>
        <a:sym typeface="Helvetica Neue"/>
      </a:defRPr>
    </a:lvl4pPr>
    <a:lvl5pPr indent="457109" defTabSz="228554" latinLnBrk="0">
      <a:lnSpc>
        <a:spcPct val="117999"/>
      </a:lnSpc>
      <a:defRPr sz="1100">
        <a:latin typeface="Helvetica Neue"/>
        <a:ea typeface="Helvetica Neue"/>
        <a:cs typeface="Helvetica Neue"/>
        <a:sym typeface="Helvetica Neue"/>
      </a:defRPr>
    </a:lvl5pPr>
    <a:lvl6pPr indent="571386" defTabSz="228554" latinLnBrk="0">
      <a:lnSpc>
        <a:spcPct val="117999"/>
      </a:lnSpc>
      <a:defRPr sz="1100">
        <a:latin typeface="Helvetica Neue"/>
        <a:ea typeface="Helvetica Neue"/>
        <a:cs typeface="Helvetica Neue"/>
        <a:sym typeface="Helvetica Neue"/>
      </a:defRPr>
    </a:lvl6pPr>
    <a:lvl7pPr indent="685663" defTabSz="228554" latinLnBrk="0">
      <a:lnSpc>
        <a:spcPct val="117999"/>
      </a:lnSpc>
      <a:defRPr sz="1100">
        <a:latin typeface="Helvetica Neue"/>
        <a:ea typeface="Helvetica Neue"/>
        <a:cs typeface="Helvetica Neue"/>
        <a:sym typeface="Helvetica Neue"/>
      </a:defRPr>
    </a:lvl7pPr>
    <a:lvl8pPr indent="799940" defTabSz="228554" latinLnBrk="0">
      <a:lnSpc>
        <a:spcPct val="117999"/>
      </a:lnSpc>
      <a:defRPr sz="1100">
        <a:latin typeface="Helvetica Neue"/>
        <a:ea typeface="Helvetica Neue"/>
        <a:cs typeface="Helvetica Neue"/>
        <a:sym typeface="Helvetica Neue"/>
      </a:defRPr>
    </a:lvl8pPr>
    <a:lvl9pPr indent="914217" defTabSz="228554" latinLnBrk="0">
      <a:lnSpc>
        <a:spcPct val="117999"/>
      </a:lnSpc>
      <a:defRPr sz="11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defTabSz="228554" eaLnBrk="1" fontAlgn="auto" latinLnBrk="0" hangingPunct="1">
              <a:lnSpc>
                <a:spcPct val="117999"/>
              </a:lnSpc>
              <a:spcBef>
                <a:spcPts val="0"/>
              </a:spcBef>
              <a:spcAft>
                <a:spcPts val="0"/>
              </a:spcAft>
              <a:buClrTx/>
              <a:buSzTx/>
              <a:buFont typeface="Arial" panose="020B0604020202020204" pitchFamily="34" charset="0"/>
              <a:buChar char="•"/>
              <a:tabLst/>
              <a:defRPr/>
            </a:pPr>
            <a:r>
              <a:rPr lang="en-US" dirty="0"/>
              <a:t>Introduce yourself and the training - Let them know Tiffany with Quest is on the call</a:t>
            </a:r>
          </a:p>
          <a:p>
            <a:pPr marL="171450" indent="-171450">
              <a:buFont typeface="Arial" panose="020B0604020202020204" pitchFamily="34" charset="0"/>
              <a:buChar char="•"/>
            </a:pPr>
            <a:r>
              <a:rPr lang="en-US" dirty="0"/>
              <a:t>Ask to hold questions until the end</a:t>
            </a:r>
          </a:p>
          <a:p>
            <a:pPr marL="171450" indent="-171450">
              <a:buFont typeface="Arial" panose="020B0604020202020204" pitchFamily="34" charset="0"/>
              <a:buChar char="•"/>
            </a:pPr>
            <a:r>
              <a:rPr lang="en-US" dirty="0"/>
              <a:t>Insure everyone mutes themselves and doesn’t place you on hold</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549049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Marketing items for promoting and preparing for your events can be found on the </a:t>
            </a:r>
            <a:r>
              <a:rPr lang="en-US" dirty="0" err="1"/>
              <a:t>BeWell</a:t>
            </a:r>
            <a:r>
              <a:rPr lang="en-US" dirty="0"/>
              <a:t> website. If you have any questions leading up to your event feel free to reach out to me. My email address is listed at the end of the presentation. </a:t>
            </a:r>
          </a:p>
        </p:txBody>
      </p:sp>
    </p:spTree>
    <p:extLst>
      <p:ext uri="{BB962C8B-B14F-4D97-AF65-F5344CB8AC3E}">
        <p14:creationId xmlns:p14="http://schemas.microsoft.com/office/powerpoint/2010/main" val="2403320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0B6A4F-5622-5346-9B7F-452A72589597}" type="slidenum">
              <a:rPr lang="en-US" smtClean="0"/>
              <a:t>13</a:t>
            </a:fld>
            <a:endParaRPr lang="en-US" dirty="0"/>
          </a:p>
        </p:txBody>
      </p:sp>
    </p:spTree>
    <p:extLst>
      <p:ext uri="{BB962C8B-B14F-4D97-AF65-F5344CB8AC3E}">
        <p14:creationId xmlns:p14="http://schemas.microsoft.com/office/powerpoint/2010/main" val="1476325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Participants will access the scheduler through the Sharecare platform.</a:t>
            </a:r>
          </a:p>
          <a:p>
            <a:r>
              <a:rPr lang="en-US" dirty="0"/>
              <a:t>If they are a new user they will need to register for an account</a:t>
            </a:r>
          </a:p>
          <a:p>
            <a:r>
              <a:rPr lang="en-US" dirty="0"/>
              <a:t>If they registered previously, they can sign in using the same credentials</a:t>
            </a:r>
          </a:p>
          <a:p>
            <a:r>
              <a:rPr lang="en-US" dirty="0"/>
              <a:t>These are live links that will take you to the registration and sign in pages, so feel free to refer back to this if you need to access the links</a:t>
            </a:r>
          </a:p>
        </p:txBody>
      </p:sp>
    </p:spTree>
    <p:extLst>
      <p:ext uri="{BB962C8B-B14F-4D97-AF65-F5344CB8AC3E}">
        <p14:creationId xmlns:p14="http://schemas.microsoft.com/office/powerpoint/2010/main" val="398083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they’ve signed in to their </a:t>
            </a:r>
            <a:r>
              <a:rPr lang="en-US" dirty="0" err="1"/>
              <a:t>BeWell</a:t>
            </a:r>
            <a:r>
              <a:rPr lang="en-US" dirty="0"/>
              <a:t> account on the Sharecare app or platform, they can access the Quest scheduler by selecting the Achieve icon, then the programs tile. The health screening tile will then show up and they will select that to be taken to the scheduler</a:t>
            </a:r>
          </a:p>
        </p:txBody>
      </p:sp>
    </p:spTree>
    <p:extLst>
      <p:ext uri="{BB962C8B-B14F-4D97-AF65-F5344CB8AC3E}">
        <p14:creationId xmlns:p14="http://schemas.microsoft.com/office/powerpoint/2010/main" val="4163025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PSC is a venipuncture screening and Onsite is fingerstick</a:t>
            </a:r>
          </a:p>
        </p:txBody>
      </p:sp>
    </p:spTree>
    <p:extLst>
      <p:ext uri="{BB962C8B-B14F-4D97-AF65-F5344CB8AC3E}">
        <p14:creationId xmlns:p14="http://schemas.microsoft.com/office/powerpoint/2010/main" val="2722796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you over-state that they can not change the estimate after the lockdown date. Tell them scheduling is still open until the day before, but they can’t change the estimate.</a:t>
            </a:r>
          </a:p>
        </p:txBody>
      </p:sp>
    </p:spTree>
    <p:extLst>
      <p:ext uri="{BB962C8B-B14F-4D97-AF65-F5344CB8AC3E}">
        <p14:creationId xmlns:p14="http://schemas.microsoft.com/office/powerpoint/2010/main" val="733215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0B6A4F-5622-5346-9B7F-452A72589597}" type="slidenum">
              <a:rPr lang="en-US" smtClean="0"/>
              <a:t>21</a:t>
            </a:fld>
            <a:endParaRPr lang="en-US" dirty="0"/>
          </a:p>
        </p:txBody>
      </p:sp>
    </p:spTree>
    <p:extLst>
      <p:ext uri="{BB962C8B-B14F-4D97-AF65-F5344CB8AC3E}">
        <p14:creationId xmlns:p14="http://schemas.microsoft.com/office/powerpoint/2010/main" val="640152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 in sheets will be emailed to the site coordinator the week before your event. Please filter down to your location, print, and have ready for the Quest team when they arrive.</a:t>
            </a:r>
          </a:p>
        </p:txBody>
      </p:sp>
    </p:spTree>
    <p:extLst>
      <p:ext uri="{BB962C8B-B14F-4D97-AF65-F5344CB8AC3E}">
        <p14:creationId xmlns:p14="http://schemas.microsoft.com/office/powerpoint/2010/main" val="4291960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82707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**Bring up If you anticipate walk-ins, they need to be accounted for in your final estimate on the lockdown date!!**</a:t>
            </a:r>
          </a:p>
          <a:p>
            <a:pPr marL="0" indent="0">
              <a:buFont typeface="+mj-lt"/>
              <a:buNone/>
            </a:pPr>
            <a:r>
              <a:rPr lang="en-US" dirty="0"/>
              <a:t>If a participant does wish to screen as a walk-in, they will take 2</a:t>
            </a:r>
            <a:r>
              <a:rPr lang="en-US" baseline="30000" dirty="0"/>
              <a:t>nd</a:t>
            </a:r>
            <a:r>
              <a:rPr lang="en-US" dirty="0"/>
              <a:t> priority to those with a scheduled appointment</a:t>
            </a:r>
          </a:p>
          <a:p>
            <a:pPr marL="0" indent="0">
              <a:buFont typeface="+mj-lt"/>
              <a:buNone/>
            </a:pPr>
            <a:r>
              <a:rPr lang="en-US" dirty="0"/>
              <a:t>The registration clerk may find an open appointment time and ask them to return at that time to be screened.</a:t>
            </a:r>
          </a:p>
          <a:p>
            <a:pPr marL="0" indent="0">
              <a:buFont typeface="+mj-lt"/>
              <a:buNone/>
            </a:pPr>
            <a:r>
              <a:rPr lang="en-US" dirty="0"/>
              <a:t>This ensures that there are no more than 10 people in the event area at a time</a:t>
            </a:r>
          </a:p>
        </p:txBody>
      </p:sp>
    </p:spTree>
    <p:extLst>
      <p:ext uri="{BB962C8B-B14F-4D97-AF65-F5344CB8AC3E}">
        <p14:creationId xmlns:p14="http://schemas.microsoft.com/office/powerpoint/2010/main" val="1532019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the presentation</a:t>
            </a:r>
          </a:p>
          <a:p>
            <a:r>
              <a:rPr lang="en-US" dirty="0"/>
              <a:t>Today we’ll be going over the different phases of hosting an onsite screening: prep, execution, and closing</a:t>
            </a:r>
          </a:p>
        </p:txBody>
      </p:sp>
    </p:spTree>
    <p:extLst>
      <p:ext uri="{BB962C8B-B14F-4D97-AF65-F5344CB8AC3E}">
        <p14:creationId xmlns:p14="http://schemas.microsoft.com/office/powerpoint/2010/main" val="7692697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participant chooses to complete their Biometric offering at a Patience Service Center, once they have scheduled their appointment they will go to the PSC where they scheduled their appointment. </a:t>
            </a:r>
          </a:p>
          <a:p>
            <a:endParaRPr lang="en-US" dirty="0"/>
          </a:p>
          <a:p>
            <a:pPr marL="342900" indent="-342900" defTabSz="457200" fontAlgn="base">
              <a:spcBef>
                <a:spcPts val="450"/>
              </a:spcBef>
              <a:spcAft>
                <a:spcPts val="600"/>
              </a:spcAft>
              <a:buClr>
                <a:srgbClr val="1ABA9C"/>
              </a:buClr>
              <a:buSzTx/>
              <a:buFont typeface="+mj-lt"/>
              <a:buAutoNum type="arabicPeriod"/>
              <a:defRPr/>
            </a:pPr>
            <a:r>
              <a:rPr lang="en-US" sz="1400" kern="1200" dirty="0">
                <a:latin typeface="Arial" panose="020B0604020202020204" pitchFamily="34" charset="0"/>
                <a:ea typeface="Geneva" pitchFamily="-106" charset="-128"/>
                <a:cs typeface="Arial" panose="020B0604020202020204" pitchFamily="34" charset="0"/>
              </a:rPr>
              <a:t>Participant will check in on the tablet provided at the registration desk.</a:t>
            </a:r>
          </a:p>
          <a:p>
            <a:pPr marL="342900" indent="-342900" defTabSz="457200" fontAlgn="base">
              <a:spcBef>
                <a:spcPts val="450"/>
              </a:spcBef>
              <a:spcAft>
                <a:spcPts val="600"/>
              </a:spcAft>
              <a:buClr>
                <a:srgbClr val="1ABA9C"/>
              </a:buClr>
              <a:buSzTx/>
              <a:buFont typeface="+mj-lt"/>
              <a:buAutoNum type="arabicPeriod"/>
              <a:defRPr/>
            </a:pPr>
            <a:r>
              <a:rPr lang="en-US" sz="1400" kern="1200" dirty="0">
                <a:latin typeface="Arial" panose="020B0604020202020204" pitchFamily="34" charset="0"/>
                <a:ea typeface="Geneva" pitchFamily="-106" charset="-128"/>
                <a:cs typeface="Arial" panose="020B0604020202020204" pitchFamily="34" charset="0"/>
              </a:rPr>
              <a:t>The provider will escort the participant to the exam room and then will proceed with the body measurements and blood collection. </a:t>
            </a:r>
          </a:p>
          <a:p>
            <a:pPr marL="894133" lvl="1" indent="-342900" defTabSz="457200" fontAlgn="base">
              <a:spcBef>
                <a:spcPts val="450"/>
              </a:spcBef>
              <a:spcAft>
                <a:spcPts val="600"/>
              </a:spcAft>
              <a:buClr>
                <a:srgbClr val="1ABA9C"/>
              </a:buClr>
              <a:buSzTx/>
              <a:defRPr/>
            </a:pPr>
            <a:r>
              <a:rPr lang="en-US" sz="1400" kern="1200" dirty="0">
                <a:latin typeface="Arial" panose="020B0604020202020204" pitchFamily="34" charset="0"/>
                <a:ea typeface="Geneva" pitchFamily="-106" charset="-128"/>
                <a:cs typeface="Arial" panose="020B0604020202020204" pitchFamily="34" charset="0"/>
              </a:rPr>
              <a:t>Body measurements are completed before the Venipuncture Blood Draw</a:t>
            </a:r>
          </a:p>
          <a:p>
            <a:pPr marL="894133" lvl="1" indent="-342900" defTabSz="457200" fontAlgn="base">
              <a:spcBef>
                <a:spcPts val="450"/>
              </a:spcBef>
              <a:spcAft>
                <a:spcPts val="600"/>
              </a:spcAft>
              <a:buClr>
                <a:srgbClr val="1ABA9C"/>
              </a:buClr>
              <a:buSzTx/>
              <a:defRPr/>
            </a:pPr>
            <a:r>
              <a:rPr lang="en-US" sz="1400" kern="1200" dirty="0">
                <a:latin typeface="Arial" panose="020B0604020202020204" pitchFamily="34" charset="0"/>
                <a:ea typeface="Geneva" pitchFamily="-106" charset="-128"/>
                <a:cs typeface="Arial" panose="020B0604020202020204" pitchFamily="34" charset="0"/>
              </a:rPr>
              <a:t>Fasting is preferred, but non-fasting participants can still participate</a:t>
            </a:r>
          </a:p>
          <a:p>
            <a:pPr marL="342900" indent="-342900" defTabSz="457200" fontAlgn="base">
              <a:spcBef>
                <a:spcPts val="450"/>
              </a:spcBef>
              <a:spcAft>
                <a:spcPts val="600"/>
              </a:spcAft>
              <a:buClr>
                <a:srgbClr val="1ABA9C"/>
              </a:buClr>
              <a:buSzTx/>
              <a:buFont typeface="+mj-lt"/>
              <a:buAutoNum type="arabicPeriod"/>
              <a:defRPr/>
            </a:pPr>
            <a:r>
              <a:rPr lang="en-US" sz="1400" kern="1200" dirty="0">
                <a:latin typeface="Arial" panose="020B0604020202020204" pitchFamily="34" charset="0"/>
                <a:ea typeface="Geneva" pitchFamily="-106" charset="-128"/>
                <a:cs typeface="Arial" panose="020B0604020202020204" pitchFamily="34" charset="0"/>
              </a:rPr>
              <a:t>Participants are asked to sign off that they agree with the body measurements and blood values recorded for them.</a:t>
            </a:r>
          </a:p>
          <a:p>
            <a:pPr lvl="1" defTabSz="457200" fontAlgn="base">
              <a:spcBef>
                <a:spcPts val="450"/>
              </a:spcBef>
              <a:spcAft>
                <a:spcPts val="600"/>
              </a:spcAft>
              <a:buClr>
                <a:srgbClr val="1ABA9C"/>
              </a:buClr>
              <a:buSzTx/>
              <a:buFont typeface="Arial" panose="020B0604020202020204" pitchFamily="34" charset="0"/>
              <a:buChar char="•"/>
              <a:defRPr/>
            </a:pPr>
            <a:r>
              <a:rPr lang="en-US" sz="1400" kern="1200" dirty="0">
                <a:latin typeface="Arial" panose="020B0604020202020204" pitchFamily="34" charset="0"/>
                <a:ea typeface="Geneva" pitchFamily="-106" charset="-128"/>
                <a:cs typeface="Arial" panose="020B0604020202020204" pitchFamily="34" charset="0"/>
              </a:rPr>
              <a:t>Participants have the right to have their body measurements re-taken, last result taken will be used</a:t>
            </a:r>
          </a:p>
          <a:p>
            <a:endParaRPr lang="en-US" dirty="0"/>
          </a:p>
        </p:txBody>
      </p:sp>
      <p:sp>
        <p:nvSpPr>
          <p:cNvPr id="4" name="Slide Number Placeholder 3"/>
          <p:cNvSpPr>
            <a:spLocks noGrp="1"/>
          </p:cNvSpPr>
          <p:nvPr>
            <p:ph type="sldNum" sz="quarter" idx="5"/>
          </p:nvPr>
        </p:nvSpPr>
        <p:spPr/>
        <p:txBody>
          <a:bodyPr/>
          <a:lstStyle/>
          <a:p>
            <a:fld id="{46451071-BF32-40DF-98D0-63CE03D84F48}" type="slidenum">
              <a:rPr lang="en-US" smtClean="0"/>
              <a:t>31</a:t>
            </a:fld>
            <a:endParaRPr lang="en-US" dirty="0"/>
          </a:p>
        </p:txBody>
      </p:sp>
    </p:spTree>
    <p:extLst>
      <p:ext uri="{BB962C8B-B14F-4D97-AF65-F5344CB8AC3E}">
        <p14:creationId xmlns:p14="http://schemas.microsoft.com/office/powerpoint/2010/main" val="469461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0B6A4F-5622-5346-9B7F-452A72589597}" type="slidenum">
              <a:rPr lang="en-US" smtClean="0"/>
              <a:t>34</a:t>
            </a:fld>
            <a:endParaRPr lang="en-US" dirty="0"/>
          </a:p>
        </p:txBody>
      </p:sp>
    </p:spTree>
    <p:extLst>
      <p:ext uri="{BB962C8B-B14F-4D97-AF65-F5344CB8AC3E}">
        <p14:creationId xmlns:p14="http://schemas.microsoft.com/office/powerpoint/2010/main" val="1335750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47560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We’ll start off with the different roles involved and what the responsibilities are for each role</a:t>
            </a:r>
          </a:p>
        </p:txBody>
      </p:sp>
      <p:sp>
        <p:nvSpPr>
          <p:cNvPr id="4" name="Slide Number Placeholder 3"/>
          <p:cNvSpPr>
            <a:spLocks noGrp="1"/>
          </p:cNvSpPr>
          <p:nvPr>
            <p:ph type="sldNum" sz="quarter" idx="10"/>
          </p:nvPr>
        </p:nvSpPr>
        <p:spPr/>
        <p:txBody>
          <a:bodyPr/>
          <a:lstStyle/>
          <a:p>
            <a:fld id="{2C0B6A4F-5622-5346-9B7F-452A72589597}" type="slidenum">
              <a:rPr lang="en-US" smtClean="0"/>
              <a:t>3</a:t>
            </a:fld>
            <a:endParaRPr lang="en-US" dirty="0"/>
          </a:p>
        </p:txBody>
      </p:sp>
    </p:spTree>
    <p:extLst>
      <p:ext uri="{BB962C8B-B14F-4D97-AF65-F5344CB8AC3E}">
        <p14:creationId xmlns:p14="http://schemas.microsoft.com/office/powerpoint/2010/main" val="1796785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Explain event specialist role</a:t>
            </a:r>
          </a:p>
          <a:p>
            <a:r>
              <a:rPr lang="en-US" dirty="0"/>
              <a:t>Again my name is Kyle and I am your Sharecare Event Specialist</a:t>
            </a:r>
          </a:p>
          <a:p>
            <a:r>
              <a:rPr lang="en-US" dirty="0"/>
              <a:t>I work with our vendor to make sure each event set up runs smoothly</a:t>
            </a:r>
          </a:p>
          <a:p>
            <a:r>
              <a:rPr lang="en-US" dirty="0"/>
              <a:t>I create and manage the project timelines, and educate site coordinators on the implementation process</a:t>
            </a:r>
          </a:p>
          <a:p>
            <a:r>
              <a:rPr lang="en-US" dirty="0"/>
              <a:t>I facilitate communication between our screening partner, Quest diagnostics, and the site coordinators</a:t>
            </a:r>
          </a:p>
          <a:p>
            <a:r>
              <a:rPr lang="en-US" dirty="0"/>
              <a:t>Answer questions and help with individual participant issues</a:t>
            </a:r>
          </a:p>
          <a:p>
            <a:r>
              <a:rPr lang="en-US" dirty="0"/>
              <a:t>As well as confirming that each site is prepared to host a screening</a:t>
            </a:r>
          </a:p>
          <a:p>
            <a:r>
              <a:rPr lang="en-US" dirty="0"/>
              <a:t>My contact information is included on the last slide of the presentation so please feel free to reach out anytime with questions you may have</a:t>
            </a:r>
          </a:p>
        </p:txBody>
      </p:sp>
    </p:spTree>
    <p:extLst>
      <p:ext uri="{BB962C8B-B14F-4D97-AF65-F5344CB8AC3E}">
        <p14:creationId xmlns:p14="http://schemas.microsoft.com/office/powerpoint/2010/main" val="1879169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 roles of the site coordinator</a:t>
            </a:r>
          </a:p>
          <a:p>
            <a:r>
              <a:rPr lang="en-US" dirty="0"/>
              <a:t>The site coordinator helps encourage participation in the Be Well SHBP program and screenings</a:t>
            </a:r>
          </a:p>
          <a:p>
            <a:r>
              <a:rPr lang="en-US" dirty="0"/>
              <a:t>You will submit the request from the webform and work with Quest to finalize event details, as well as reserving a location at your site to hold the screening</a:t>
            </a:r>
          </a:p>
          <a:p>
            <a:r>
              <a:rPr lang="en-US" dirty="0"/>
              <a:t>Encourage signups </a:t>
            </a:r>
          </a:p>
          <a:p>
            <a:r>
              <a:rPr lang="en-US" dirty="0"/>
              <a:t>Print sign in sheets </a:t>
            </a:r>
          </a:p>
          <a:p>
            <a:r>
              <a:rPr lang="en-US" dirty="0"/>
              <a:t>*May be different from previous years/vendors, but Quest does not complete site visits before events</a:t>
            </a:r>
          </a:p>
          <a:p>
            <a:r>
              <a:rPr lang="en-US" dirty="0"/>
              <a:t>If you are interested in becoming a Well-Being Ambassador, go to the </a:t>
            </a:r>
            <a:r>
              <a:rPr lang="en-US" dirty="0" err="1"/>
              <a:t>BeWellSHBP</a:t>
            </a:r>
            <a:r>
              <a:rPr lang="en-US" dirty="0"/>
              <a:t> website to find out more information about the program and apply</a:t>
            </a:r>
          </a:p>
        </p:txBody>
      </p:sp>
    </p:spTree>
    <p:extLst>
      <p:ext uri="{BB962C8B-B14F-4D97-AF65-F5344CB8AC3E}">
        <p14:creationId xmlns:p14="http://schemas.microsoft.com/office/powerpoint/2010/main" val="25358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Introduce Quest and explain their role</a:t>
            </a:r>
          </a:p>
          <a:p>
            <a:r>
              <a:rPr lang="en-US" dirty="0"/>
              <a:t>Quest diagnostics is our vendor partner for screenings</a:t>
            </a:r>
          </a:p>
          <a:p>
            <a:r>
              <a:rPr lang="en-US" dirty="0"/>
              <a:t>The quest team will contact the SC to schedule and finalize screening dates and times</a:t>
            </a:r>
          </a:p>
          <a:p>
            <a:r>
              <a:rPr lang="en-US" dirty="0"/>
              <a:t>They make sure there are enough staff and supplies for your screening, and brings the screening supplies with them the day of the event</a:t>
            </a:r>
          </a:p>
          <a:p>
            <a:r>
              <a:rPr lang="en-US" dirty="0"/>
              <a:t>The Quest Examiners at the screening collect the biometric measurements and blood results for the participants</a:t>
            </a:r>
          </a:p>
          <a:p>
            <a:r>
              <a:rPr lang="en-US" dirty="0"/>
              <a:t>Again, Tiffany from our Quest team is on the call today if you have any specific Quest questions at the end of the presentation</a:t>
            </a:r>
          </a:p>
        </p:txBody>
      </p:sp>
    </p:spTree>
    <p:extLst>
      <p:ext uri="{BB962C8B-B14F-4D97-AF65-F5344CB8AC3E}">
        <p14:creationId xmlns:p14="http://schemas.microsoft.com/office/powerpoint/2010/main" val="2673979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0B6A4F-5622-5346-9B7F-452A72589597}" type="slidenum">
              <a:rPr lang="en-US" smtClean="0"/>
              <a:t>7</a:t>
            </a:fld>
            <a:endParaRPr lang="en-US" dirty="0"/>
          </a:p>
        </p:txBody>
      </p:sp>
    </p:spTree>
    <p:extLst>
      <p:ext uri="{BB962C8B-B14F-4D97-AF65-F5344CB8AC3E}">
        <p14:creationId xmlns:p14="http://schemas.microsoft.com/office/powerpoint/2010/main" val="518650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37746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0B6A4F-5622-5346-9B7F-452A72589597}" type="slidenum">
              <a:rPr lang="en-US" smtClean="0"/>
              <a:t>9</a:t>
            </a:fld>
            <a:endParaRPr lang="en-US" dirty="0"/>
          </a:p>
        </p:txBody>
      </p:sp>
    </p:spTree>
    <p:extLst>
      <p:ext uri="{BB962C8B-B14F-4D97-AF65-F5344CB8AC3E}">
        <p14:creationId xmlns:p14="http://schemas.microsoft.com/office/powerpoint/2010/main" val="14517683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5_Title &amp; Subtitl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1" t="1984" r="5324" b="3463"/>
          <a:stretch/>
        </p:blipFill>
        <p:spPr>
          <a:xfrm>
            <a:off x="-19045" y="0"/>
            <a:ext cx="12207870" cy="6857999"/>
          </a:xfrm>
          <a:prstGeom prst="rect">
            <a:avLst/>
          </a:prstGeom>
        </p:spPr>
      </p:pic>
      <p:sp>
        <p:nvSpPr>
          <p:cNvPr id="14" name="Shape 14"/>
          <p:cNvSpPr/>
          <p:nvPr/>
        </p:nvSpPr>
        <p:spPr>
          <a:xfrm>
            <a:off x="-19045" y="6727676"/>
            <a:ext cx="12226915" cy="135930"/>
          </a:xfrm>
          <a:prstGeom prst="rect">
            <a:avLst/>
          </a:prstGeom>
          <a:gradFill>
            <a:gsLst>
              <a:gs pos="0">
                <a:srgbClr val="1AB99C"/>
              </a:gs>
              <a:gs pos="100000">
                <a:srgbClr val="62BAC1"/>
              </a:gs>
            </a:gsLst>
            <a:lin ang="18171342"/>
          </a:gradFill>
          <a:ln w="12700">
            <a:miter lim="400000"/>
          </a:ln>
        </p:spPr>
        <p:txBody>
          <a:bodyPr lIns="25393" tIns="25393" rIns="25393" bIns="25393" anchor="ctr"/>
          <a:lstStyle/>
          <a:p>
            <a:pPr>
              <a:defRPr sz="3200">
                <a:solidFill>
                  <a:srgbClr val="FFFFFF"/>
                </a:solidFill>
                <a:latin typeface="Helvetica Light"/>
                <a:ea typeface="Helvetica Light"/>
                <a:cs typeface="Helvetica Light"/>
                <a:sym typeface="Helvetica Light"/>
              </a:defRPr>
            </a:pPr>
            <a:endParaRPr sz="1600"/>
          </a:p>
        </p:txBody>
      </p:sp>
      <p:sp>
        <p:nvSpPr>
          <p:cNvPr id="16" name="Shape 16"/>
          <p:cNvSpPr>
            <a:spLocks noGrp="1"/>
          </p:cNvSpPr>
          <p:nvPr>
            <p:ph type="title"/>
          </p:nvPr>
        </p:nvSpPr>
        <p:spPr>
          <a:xfrm>
            <a:off x="1306007" y="4819668"/>
            <a:ext cx="6219884" cy="1176445"/>
          </a:xfrm>
          <a:prstGeom prst="rect">
            <a:avLst/>
          </a:prstGeom>
        </p:spPr>
        <p:txBody>
          <a:bodyPr anchor="t">
            <a:normAutofit/>
          </a:bodyPr>
          <a:lstStyle>
            <a:lvl1pPr>
              <a:defRPr sz="3000">
                <a:solidFill>
                  <a:schemeClr val="bg1"/>
                </a:solidFill>
              </a:defRPr>
            </a:lvl1pPr>
          </a:lstStyle>
          <a:p>
            <a:r>
              <a:t>Title Text</a:t>
            </a:r>
          </a:p>
        </p:txBody>
      </p:sp>
      <p:sp>
        <p:nvSpPr>
          <p:cNvPr id="7" name="TextBox 6"/>
          <p:cNvSpPr txBox="1"/>
          <p:nvPr userDrawn="1"/>
        </p:nvSpPr>
        <p:spPr>
          <a:xfrm>
            <a:off x="103283" y="6420345"/>
            <a:ext cx="1288912" cy="2257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chemeClr val="bg1"/>
                </a:solidFill>
                <a:effectLst/>
                <a:uFillTx/>
                <a:latin typeface="Arial" charset="0"/>
                <a:ea typeface="Arial" charset="0"/>
                <a:cs typeface="Arial" charset="0"/>
                <a:sym typeface="Proxima Nova"/>
              </a:rPr>
              <a:t>© 2025 Sharecare, Inc.</a:t>
            </a:r>
          </a:p>
        </p:txBody>
      </p:sp>
      <p:pic>
        <p:nvPicPr>
          <p:cNvPr id="8" name="Picture 7">
            <a:extLst>
              <a:ext uri="{FF2B5EF4-FFF2-40B4-BE49-F238E27FC236}">
                <a16:creationId xmlns:a16="http://schemas.microsoft.com/office/drawing/2014/main" id="{AEDC8B80-3BEA-4654-A3EA-36DA4C4AF5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60075" y="6457126"/>
            <a:ext cx="1192804" cy="152143"/>
          </a:xfrm>
          <a:prstGeom prst="rect">
            <a:avLst/>
          </a:prstGeom>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8_Title Slide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CBC553-1CD2-4943-A361-7B15903541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45" y="-7899"/>
            <a:ext cx="12207356" cy="6873798"/>
          </a:xfrm>
          <a:prstGeom prst="rect">
            <a:avLst/>
          </a:prstGeom>
        </p:spPr>
      </p:pic>
      <p:sp>
        <p:nvSpPr>
          <p:cNvPr id="10" name="Shape 16">
            <a:extLst>
              <a:ext uri="{FF2B5EF4-FFF2-40B4-BE49-F238E27FC236}">
                <a16:creationId xmlns:a16="http://schemas.microsoft.com/office/drawing/2014/main" id="{6BBE5025-2A0B-6A4D-A257-BA825A8DFBFD}"/>
              </a:ext>
            </a:extLst>
          </p:cNvPr>
          <p:cNvSpPr>
            <a:spLocks noGrp="1"/>
          </p:cNvSpPr>
          <p:nvPr>
            <p:ph type="title" hasCustomPrompt="1"/>
          </p:nvPr>
        </p:nvSpPr>
        <p:spPr>
          <a:xfrm>
            <a:off x="1254467" y="5202865"/>
            <a:ext cx="9648533" cy="846708"/>
          </a:xfrm>
          <a:prstGeom prst="rect">
            <a:avLst/>
          </a:prstGeom>
        </p:spPr>
        <p:txBody>
          <a:bodyPr anchor="t">
            <a:normAutofit/>
          </a:bodyPr>
          <a:lstStyle>
            <a:lvl1pPr>
              <a:defRPr sz="4400">
                <a:solidFill>
                  <a:schemeClr val="bg1"/>
                </a:solidFill>
              </a:defRPr>
            </a:lvl1pPr>
          </a:lstStyle>
          <a:p>
            <a:r>
              <a:rPr lang="en-US" dirty="0"/>
              <a:t>Chapter Title</a:t>
            </a:r>
            <a:r>
              <a:rPr dirty="0"/>
              <a:t> Text</a:t>
            </a:r>
          </a:p>
        </p:txBody>
      </p:sp>
      <p:pic>
        <p:nvPicPr>
          <p:cNvPr id="7" name="Picture 6">
            <a:extLst>
              <a:ext uri="{FF2B5EF4-FFF2-40B4-BE49-F238E27FC236}">
                <a16:creationId xmlns:a16="http://schemas.microsoft.com/office/drawing/2014/main" id="{FE733578-9A59-4832-A960-F8E6ED9440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60075" y="6457126"/>
            <a:ext cx="1192804" cy="152143"/>
          </a:xfrm>
          <a:prstGeom prst="rect">
            <a:avLst/>
          </a:prstGeom>
        </p:spPr>
      </p:pic>
      <p:sp>
        <p:nvSpPr>
          <p:cNvPr id="8" name="TextBox 7">
            <a:extLst>
              <a:ext uri="{FF2B5EF4-FFF2-40B4-BE49-F238E27FC236}">
                <a16:creationId xmlns:a16="http://schemas.microsoft.com/office/drawing/2014/main" id="{607FC831-08B7-4F97-A0ED-567A72FCB399}"/>
              </a:ext>
            </a:extLst>
          </p:cNvPr>
          <p:cNvSpPr txBox="1"/>
          <p:nvPr userDrawn="1"/>
        </p:nvSpPr>
        <p:spPr>
          <a:xfrm>
            <a:off x="103283" y="6420345"/>
            <a:ext cx="1288912" cy="2257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chemeClr val="bg1"/>
                </a:solidFill>
                <a:effectLst/>
                <a:uFillTx/>
                <a:latin typeface="Arial" charset="0"/>
                <a:ea typeface="Arial" charset="0"/>
                <a:cs typeface="Arial" charset="0"/>
                <a:sym typeface="Proxima Nova"/>
              </a:rPr>
              <a:t>© 2025 Sharecare, Inc.</a:t>
            </a:r>
          </a:p>
        </p:txBody>
      </p:sp>
    </p:spTree>
    <p:extLst>
      <p:ext uri="{BB962C8B-B14F-4D97-AF65-F5344CB8AC3E}">
        <p14:creationId xmlns:p14="http://schemas.microsoft.com/office/powerpoint/2010/main" val="1913825613"/>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7_Title &amp; Subtitl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r="4367" b="4491"/>
          <a:stretch/>
        </p:blipFill>
        <p:spPr>
          <a:xfrm>
            <a:off x="-1" y="1"/>
            <a:ext cx="12207871" cy="6858000"/>
          </a:xfrm>
          <a:prstGeom prst="rect">
            <a:avLst/>
          </a:prstGeom>
        </p:spPr>
      </p:pic>
      <p:sp>
        <p:nvSpPr>
          <p:cNvPr id="14" name="Shape 14"/>
          <p:cNvSpPr/>
          <p:nvPr/>
        </p:nvSpPr>
        <p:spPr>
          <a:xfrm>
            <a:off x="-19045" y="6727676"/>
            <a:ext cx="12226915" cy="135930"/>
          </a:xfrm>
          <a:prstGeom prst="rect">
            <a:avLst/>
          </a:prstGeom>
          <a:gradFill>
            <a:gsLst>
              <a:gs pos="0">
                <a:srgbClr val="1AB99C"/>
              </a:gs>
              <a:gs pos="100000">
                <a:srgbClr val="62BAC1"/>
              </a:gs>
            </a:gsLst>
            <a:lin ang="18171342"/>
          </a:gradFill>
          <a:ln w="12700">
            <a:miter lim="400000"/>
          </a:ln>
        </p:spPr>
        <p:txBody>
          <a:bodyPr lIns="25393" tIns="25393" rIns="25393" bIns="25393" anchor="ctr"/>
          <a:lstStyle/>
          <a:p>
            <a:pPr>
              <a:defRPr sz="3200">
                <a:solidFill>
                  <a:srgbClr val="FFFFFF"/>
                </a:solidFill>
                <a:latin typeface="Helvetica Light"/>
                <a:ea typeface="Helvetica Light"/>
                <a:cs typeface="Helvetica Light"/>
                <a:sym typeface="Helvetica Light"/>
              </a:defRPr>
            </a:pPr>
            <a:endParaRPr sz="1600"/>
          </a:p>
        </p:txBody>
      </p:sp>
      <p:sp>
        <p:nvSpPr>
          <p:cNvPr id="16" name="Shape 16"/>
          <p:cNvSpPr>
            <a:spLocks noGrp="1"/>
          </p:cNvSpPr>
          <p:nvPr>
            <p:ph type="title"/>
          </p:nvPr>
        </p:nvSpPr>
        <p:spPr>
          <a:xfrm>
            <a:off x="6115074" y="5403868"/>
            <a:ext cx="6061876" cy="1176445"/>
          </a:xfrm>
          <a:prstGeom prst="rect">
            <a:avLst/>
          </a:prstGeom>
        </p:spPr>
        <p:txBody>
          <a:bodyPr anchor="t">
            <a:normAutofit/>
          </a:bodyPr>
          <a:lstStyle>
            <a:lvl1pPr>
              <a:defRPr sz="3000">
                <a:solidFill>
                  <a:schemeClr val="bg1"/>
                </a:solidFill>
              </a:defRPr>
            </a:lvl1pPr>
          </a:lstStyle>
          <a:p>
            <a:r>
              <a:t>Title Text</a:t>
            </a:r>
          </a:p>
        </p:txBody>
      </p:sp>
      <p:pic>
        <p:nvPicPr>
          <p:cNvPr id="10" name="Picture 9">
            <a:extLst>
              <a:ext uri="{FF2B5EF4-FFF2-40B4-BE49-F238E27FC236}">
                <a16:creationId xmlns:a16="http://schemas.microsoft.com/office/drawing/2014/main" id="{6ECC7355-6088-47FE-ABB4-15A95A4593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60075" y="6457126"/>
            <a:ext cx="1192804" cy="152143"/>
          </a:xfrm>
          <a:prstGeom prst="rect">
            <a:avLst/>
          </a:prstGeom>
        </p:spPr>
      </p:pic>
      <p:sp>
        <p:nvSpPr>
          <p:cNvPr id="11" name="TextBox 10">
            <a:extLst>
              <a:ext uri="{FF2B5EF4-FFF2-40B4-BE49-F238E27FC236}">
                <a16:creationId xmlns:a16="http://schemas.microsoft.com/office/drawing/2014/main" id="{988E7D74-22D9-44D4-9A00-0DE8024AC50A}"/>
              </a:ext>
            </a:extLst>
          </p:cNvPr>
          <p:cNvSpPr txBox="1"/>
          <p:nvPr userDrawn="1"/>
        </p:nvSpPr>
        <p:spPr>
          <a:xfrm>
            <a:off x="103283" y="6420345"/>
            <a:ext cx="1288912" cy="2257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chemeClr val="bg1"/>
                </a:solidFill>
                <a:effectLst/>
                <a:uFillTx/>
                <a:latin typeface="Arial" charset="0"/>
                <a:ea typeface="Arial" charset="0"/>
                <a:cs typeface="Arial" charset="0"/>
                <a:sym typeface="Proxima Nova"/>
              </a:rPr>
              <a:t>© 2025 Sharecare, Inc.</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ypical Slide">
    <p:spTree>
      <p:nvGrpSpPr>
        <p:cNvPr id="1" name=""/>
        <p:cNvGrpSpPr/>
        <p:nvPr/>
      </p:nvGrpSpPr>
      <p:grpSpPr>
        <a:xfrm>
          <a:off x="0" y="0"/>
          <a:ext cx="0" cy="0"/>
          <a:chOff x="0" y="0"/>
          <a:chExt cx="0" cy="0"/>
        </a:xfrm>
      </p:grpSpPr>
      <p:sp>
        <p:nvSpPr>
          <p:cNvPr id="33" name="Shape 33"/>
          <p:cNvSpPr>
            <a:spLocks noGrp="1"/>
          </p:cNvSpPr>
          <p:nvPr>
            <p:ph type="body" idx="1"/>
          </p:nvPr>
        </p:nvSpPr>
        <p:spPr>
          <a:xfrm>
            <a:off x="844330" y="1594884"/>
            <a:ext cx="10500165" cy="4540102"/>
          </a:xfrm>
          <a:prstGeom prst="rect">
            <a:avLst/>
          </a:prstGeom>
        </p:spPr>
        <p:txBody>
          <a:bodyPr anchor="t"/>
          <a:lstStyle/>
          <a:p>
            <a:r>
              <a:t>Body Level One</a:t>
            </a:r>
          </a:p>
          <a:p>
            <a:pPr lvl="1"/>
            <a:r>
              <a:t>Body Level Two</a:t>
            </a:r>
          </a:p>
          <a:p>
            <a:pPr lvl="2"/>
            <a:r>
              <a:t>Body Level Three</a:t>
            </a:r>
          </a:p>
          <a:p>
            <a:pPr lvl="3"/>
            <a:r>
              <a:t>Body Level Four</a:t>
            </a:r>
          </a:p>
          <a:p>
            <a:pPr lvl="4"/>
            <a:r>
              <a:t>Body Level Five</a:t>
            </a:r>
          </a:p>
        </p:txBody>
      </p:sp>
      <p:sp>
        <p:nvSpPr>
          <p:cNvPr id="10" name="Shape 5">
            <a:extLst>
              <a:ext uri="{FF2B5EF4-FFF2-40B4-BE49-F238E27FC236}">
                <a16:creationId xmlns:a16="http://schemas.microsoft.com/office/drawing/2014/main" id="{ADBF0A27-2FB8-4028-A8C5-1D2F1B29207A}"/>
              </a:ext>
            </a:extLst>
          </p:cNvPr>
          <p:cNvSpPr>
            <a:spLocks noGrp="1"/>
          </p:cNvSpPr>
          <p:nvPr>
            <p:ph type="sldNum" sz="quarter" idx="2"/>
          </p:nvPr>
        </p:nvSpPr>
        <p:spPr>
          <a:xfrm>
            <a:off x="5950188" y="6420345"/>
            <a:ext cx="278924" cy="287258"/>
          </a:xfrm>
          <a:prstGeom prst="rect">
            <a:avLst/>
          </a:prstGeom>
          <a:ln w="12700">
            <a:miter lim="400000"/>
          </a:ln>
        </p:spPr>
        <p:txBody>
          <a:bodyPr wrap="none" lIns="50800" tIns="50800" rIns="50800" bIns="50800">
            <a:spAutoFit/>
          </a:bodyPr>
          <a:lstStyle>
            <a:lvl1pPr>
              <a:defRPr sz="1200">
                <a:solidFill>
                  <a:srgbClr val="474747"/>
                </a:solidFill>
                <a:latin typeface="Proxima Nova Light"/>
                <a:ea typeface="Proxima Nova Light"/>
                <a:cs typeface="Proxima Nova Light"/>
                <a:sym typeface="Proxima Nova Light"/>
              </a:defRPr>
            </a:lvl1pPr>
          </a:lstStyle>
          <a:p>
            <a:fld id="{86CB4B4D-7CA3-9044-876B-883B54F8677D}" type="slidenum">
              <a:t>‹#›</a:t>
            </a:fld>
            <a:endParaRPr dirty="0"/>
          </a:p>
        </p:txBody>
      </p:sp>
      <p:sp>
        <p:nvSpPr>
          <p:cNvPr id="2" name="Title 1">
            <a:extLst>
              <a:ext uri="{FF2B5EF4-FFF2-40B4-BE49-F238E27FC236}">
                <a16:creationId xmlns:a16="http://schemas.microsoft.com/office/drawing/2014/main" id="{549B436B-B05D-FAB4-84FD-6A6F37639B2B}"/>
              </a:ext>
            </a:extLst>
          </p:cNvPr>
          <p:cNvSpPr>
            <a:spLocks noGrp="1"/>
          </p:cNvSpPr>
          <p:nvPr>
            <p:ph type="title"/>
          </p:nvPr>
        </p:nvSpPr>
        <p:spPr/>
        <p:txBody>
          <a:bodyPr/>
          <a:lstStyle/>
          <a:p>
            <a:r>
              <a:rPr lang="en-US"/>
              <a:t>Click to edit Master title style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1">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2BA6A39-951F-BD45-AA45-DD8522B5C4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88825" cy="6863363"/>
          </a:xfrm>
          <a:prstGeom prst="rect">
            <a:avLst/>
          </a:prstGeom>
        </p:spPr>
      </p:pic>
      <p:sp>
        <p:nvSpPr>
          <p:cNvPr id="16" name="Shape 16"/>
          <p:cNvSpPr>
            <a:spLocks noGrp="1"/>
          </p:cNvSpPr>
          <p:nvPr>
            <p:ph type="title"/>
          </p:nvPr>
        </p:nvSpPr>
        <p:spPr>
          <a:xfrm>
            <a:off x="1306006" y="5681521"/>
            <a:ext cx="6219884" cy="634926"/>
          </a:xfrm>
          <a:prstGeom prst="rect">
            <a:avLst/>
          </a:prstGeom>
        </p:spPr>
        <p:txBody>
          <a:bodyPr anchor="t">
            <a:normAutofit/>
          </a:bodyPr>
          <a:lstStyle>
            <a:lvl1pPr>
              <a:defRPr sz="3001">
                <a:solidFill>
                  <a:schemeClr val="bg1"/>
                </a:solidFill>
              </a:defRPr>
            </a:lvl1pPr>
          </a:lstStyle>
          <a:p>
            <a:r>
              <a:rPr dirty="0"/>
              <a:t>Title Text</a:t>
            </a:r>
          </a:p>
        </p:txBody>
      </p:sp>
      <p:pic>
        <p:nvPicPr>
          <p:cNvPr id="9" name="Picture 8">
            <a:extLst>
              <a:ext uri="{FF2B5EF4-FFF2-40B4-BE49-F238E27FC236}">
                <a16:creationId xmlns:a16="http://schemas.microsoft.com/office/drawing/2014/main" id="{504C6757-3020-4025-A3DD-6B982DC189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60075" y="6457126"/>
            <a:ext cx="1192804" cy="152143"/>
          </a:xfrm>
          <a:prstGeom prst="rect">
            <a:avLst/>
          </a:prstGeom>
        </p:spPr>
      </p:pic>
      <p:sp>
        <p:nvSpPr>
          <p:cNvPr id="15" name="TextBox 14">
            <a:extLst>
              <a:ext uri="{FF2B5EF4-FFF2-40B4-BE49-F238E27FC236}">
                <a16:creationId xmlns:a16="http://schemas.microsoft.com/office/drawing/2014/main" id="{C3179CE8-7F40-4E01-A677-05E7C6108643}"/>
              </a:ext>
            </a:extLst>
          </p:cNvPr>
          <p:cNvSpPr txBox="1"/>
          <p:nvPr userDrawn="1"/>
        </p:nvSpPr>
        <p:spPr>
          <a:xfrm>
            <a:off x="103283" y="6420345"/>
            <a:ext cx="1288912" cy="2257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chemeClr val="bg1"/>
                </a:solidFill>
                <a:effectLst/>
                <a:uFillTx/>
                <a:latin typeface="Arial" charset="0"/>
                <a:ea typeface="Arial" charset="0"/>
                <a:cs typeface="Arial" charset="0"/>
                <a:sym typeface="Proxima Nova"/>
              </a:rPr>
              <a:t>© 2025 Sharecare, Inc.</a:t>
            </a:r>
          </a:p>
        </p:txBody>
      </p:sp>
    </p:spTree>
    <p:extLst>
      <p:ext uri="{BB962C8B-B14F-4D97-AF65-F5344CB8AC3E}">
        <p14:creationId xmlns:p14="http://schemas.microsoft.com/office/powerpoint/2010/main" val="419375113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2_Title Slide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EBEB1D-E51E-4441-8105-5A52DD9E56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88825" cy="6863363"/>
          </a:xfrm>
          <a:prstGeom prst="rect">
            <a:avLst/>
          </a:prstGeom>
        </p:spPr>
      </p:pic>
      <p:sp>
        <p:nvSpPr>
          <p:cNvPr id="16" name="Shape 16"/>
          <p:cNvSpPr>
            <a:spLocks noGrp="1"/>
          </p:cNvSpPr>
          <p:nvPr>
            <p:ph type="title"/>
          </p:nvPr>
        </p:nvSpPr>
        <p:spPr>
          <a:xfrm>
            <a:off x="1306006" y="5681521"/>
            <a:ext cx="6219884" cy="634926"/>
          </a:xfrm>
          <a:prstGeom prst="rect">
            <a:avLst/>
          </a:prstGeom>
        </p:spPr>
        <p:txBody>
          <a:bodyPr anchor="t">
            <a:normAutofit/>
          </a:bodyPr>
          <a:lstStyle>
            <a:lvl1pPr>
              <a:defRPr sz="3001">
                <a:solidFill>
                  <a:schemeClr val="bg1"/>
                </a:solidFill>
              </a:defRPr>
            </a:lvl1pPr>
          </a:lstStyle>
          <a:p>
            <a:r>
              <a:rPr dirty="0"/>
              <a:t>Title Text</a:t>
            </a:r>
          </a:p>
        </p:txBody>
      </p:sp>
      <p:pic>
        <p:nvPicPr>
          <p:cNvPr id="13" name="Picture 12">
            <a:extLst>
              <a:ext uri="{FF2B5EF4-FFF2-40B4-BE49-F238E27FC236}">
                <a16:creationId xmlns:a16="http://schemas.microsoft.com/office/drawing/2014/main" id="{5BAF08EA-EF77-45E6-A9F6-83C4F515F57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60075" y="6457126"/>
            <a:ext cx="1192804" cy="152143"/>
          </a:xfrm>
          <a:prstGeom prst="rect">
            <a:avLst/>
          </a:prstGeom>
        </p:spPr>
      </p:pic>
      <p:sp>
        <p:nvSpPr>
          <p:cNvPr id="14" name="TextBox 13">
            <a:extLst>
              <a:ext uri="{FF2B5EF4-FFF2-40B4-BE49-F238E27FC236}">
                <a16:creationId xmlns:a16="http://schemas.microsoft.com/office/drawing/2014/main" id="{4A32DB8A-BB72-41AB-860C-E8ADCDECECBC}"/>
              </a:ext>
            </a:extLst>
          </p:cNvPr>
          <p:cNvSpPr txBox="1"/>
          <p:nvPr userDrawn="1"/>
        </p:nvSpPr>
        <p:spPr>
          <a:xfrm>
            <a:off x="103283" y="6420345"/>
            <a:ext cx="1288912" cy="2257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chemeClr val="bg1"/>
                </a:solidFill>
                <a:effectLst/>
                <a:uFillTx/>
                <a:latin typeface="Arial" charset="0"/>
                <a:ea typeface="Arial" charset="0"/>
                <a:cs typeface="Arial" charset="0"/>
                <a:sym typeface="Proxima Nova"/>
              </a:rPr>
              <a:t>© 2025 Sharecare, Inc.</a:t>
            </a:r>
          </a:p>
        </p:txBody>
      </p:sp>
    </p:spTree>
    <p:extLst>
      <p:ext uri="{BB962C8B-B14F-4D97-AF65-F5344CB8AC3E}">
        <p14:creationId xmlns:p14="http://schemas.microsoft.com/office/powerpoint/2010/main" val="79394068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Title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18DF6C-BC48-5249-B531-59F59A9AB8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88825" cy="6863363"/>
          </a:xfrm>
          <a:prstGeom prst="rect">
            <a:avLst/>
          </a:prstGeom>
        </p:spPr>
      </p:pic>
      <p:sp>
        <p:nvSpPr>
          <p:cNvPr id="10" name="Shape 16">
            <a:extLst>
              <a:ext uri="{FF2B5EF4-FFF2-40B4-BE49-F238E27FC236}">
                <a16:creationId xmlns:a16="http://schemas.microsoft.com/office/drawing/2014/main" id="{6BBE5025-2A0B-6A4D-A257-BA825A8DFBFD}"/>
              </a:ext>
            </a:extLst>
          </p:cNvPr>
          <p:cNvSpPr>
            <a:spLocks noGrp="1"/>
          </p:cNvSpPr>
          <p:nvPr>
            <p:ph type="title" hasCustomPrompt="1"/>
          </p:nvPr>
        </p:nvSpPr>
        <p:spPr>
          <a:xfrm>
            <a:off x="1254467" y="5202865"/>
            <a:ext cx="9648533" cy="846708"/>
          </a:xfrm>
          <a:prstGeom prst="rect">
            <a:avLst/>
          </a:prstGeom>
        </p:spPr>
        <p:txBody>
          <a:bodyPr anchor="t">
            <a:normAutofit/>
          </a:bodyPr>
          <a:lstStyle>
            <a:lvl1pPr>
              <a:defRPr sz="4400">
                <a:solidFill>
                  <a:schemeClr val="bg1"/>
                </a:solidFill>
              </a:defRPr>
            </a:lvl1pPr>
          </a:lstStyle>
          <a:p>
            <a:r>
              <a:rPr lang="en-US" dirty="0"/>
              <a:t>Chapter Title</a:t>
            </a:r>
            <a:r>
              <a:rPr dirty="0"/>
              <a:t> Text</a:t>
            </a:r>
          </a:p>
        </p:txBody>
      </p:sp>
      <p:pic>
        <p:nvPicPr>
          <p:cNvPr id="8" name="Picture 7">
            <a:extLst>
              <a:ext uri="{FF2B5EF4-FFF2-40B4-BE49-F238E27FC236}">
                <a16:creationId xmlns:a16="http://schemas.microsoft.com/office/drawing/2014/main" id="{0620F95A-5DA8-416E-AE48-A52E472F4F4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60075" y="6457126"/>
            <a:ext cx="1192804" cy="152143"/>
          </a:xfrm>
          <a:prstGeom prst="rect">
            <a:avLst/>
          </a:prstGeom>
        </p:spPr>
      </p:pic>
      <p:sp>
        <p:nvSpPr>
          <p:cNvPr id="12" name="TextBox 11">
            <a:extLst>
              <a:ext uri="{FF2B5EF4-FFF2-40B4-BE49-F238E27FC236}">
                <a16:creationId xmlns:a16="http://schemas.microsoft.com/office/drawing/2014/main" id="{A2251E4C-8864-4992-AAEB-0B8208E00725}"/>
              </a:ext>
            </a:extLst>
          </p:cNvPr>
          <p:cNvSpPr txBox="1"/>
          <p:nvPr userDrawn="1"/>
        </p:nvSpPr>
        <p:spPr>
          <a:xfrm>
            <a:off x="103283" y="6420345"/>
            <a:ext cx="1288912" cy="2257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chemeClr val="bg1"/>
                </a:solidFill>
                <a:effectLst/>
                <a:uFillTx/>
                <a:latin typeface="Arial" charset="0"/>
                <a:ea typeface="Arial" charset="0"/>
                <a:cs typeface="Arial" charset="0"/>
                <a:sym typeface="Proxima Nova"/>
              </a:rPr>
              <a:t>© 2025 Sharecare, Inc.</a:t>
            </a:r>
          </a:p>
        </p:txBody>
      </p:sp>
    </p:spTree>
    <p:extLst>
      <p:ext uri="{BB962C8B-B14F-4D97-AF65-F5344CB8AC3E}">
        <p14:creationId xmlns:p14="http://schemas.microsoft.com/office/powerpoint/2010/main" val="58132015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Title Slide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AADE48-77AB-2747-AE9B-C241BDA569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7356" cy="6873798"/>
          </a:xfrm>
          <a:prstGeom prst="rect">
            <a:avLst/>
          </a:prstGeom>
        </p:spPr>
      </p:pic>
      <p:sp>
        <p:nvSpPr>
          <p:cNvPr id="10" name="Shape 16">
            <a:extLst>
              <a:ext uri="{FF2B5EF4-FFF2-40B4-BE49-F238E27FC236}">
                <a16:creationId xmlns:a16="http://schemas.microsoft.com/office/drawing/2014/main" id="{6BBE5025-2A0B-6A4D-A257-BA825A8DFBFD}"/>
              </a:ext>
            </a:extLst>
          </p:cNvPr>
          <p:cNvSpPr>
            <a:spLocks noGrp="1"/>
          </p:cNvSpPr>
          <p:nvPr>
            <p:ph type="title" hasCustomPrompt="1"/>
          </p:nvPr>
        </p:nvSpPr>
        <p:spPr>
          <a:xfrm>
            <a:off x="1254467" y="5202865"/>
            <a:ext cx="9648533" cy="846708"/>
          </a:xfrm>
          <a:prstGeom prst="rect">
            <a:avLst/>
          </a:prstGeom>
        </p:spPr>
        <p:txBody>
          <a:bodyPr anchor="t">
            <a:normAutofit/>
          </a:bodyPr>
          <a:lstStyle>
            <a:lvl1pPr>
              <a:defRPr sz="4400">
                <a:solidFill>
                  <a:schemeClr val="bg1"/>
                </a:solidFill>
              </a:defRPr>
            </a:lvl1pPr>
          </a:lstStyle>
          <a:p>
            <a:r>
              <a:rPr lang="en-US" dirty="0"/>
              <a:t>Chapter Title</a:t>
            </a:r>
            <a:r>
              <a:rPr dirty="0"/>
              <a:t> Text</a:t>
            </a:r>
          </a:p>
        </p:txBody>
      </p:sp>
      <p:pic>
        <p:nvPicPr>
          <p:cNvPr id="7" name="Picture 6">
            <a:extLst>
              <a:ext uri="{FF2B5EF4-FFF2-40B4-BE49-F238E27FC236}">
                <a16:creationId xmlns:a16="http://schemas.microsoft.com/office/drawing/2014/main" id="{EC5B9D88-8381-487E-BF15-BBB3576809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60075" y="6457126"/>
            <a:ext cx="1192804" cy="152143"/>
          </a:xfrm>
          <a:prstGeom prst="rect">
            <a:avLst/>
          </a:prstGeom>
        </p:spPr>
      </p:pic>
      <p:sp>
        <p:nvSpPr>
          <p:cNvPr id="8" name="TextBox 7">
            <a:extLst>
              <a:ext uri="{FF2B5EF4-FFF2-40B4-BE49-F238E27FC236}">
                <a16:creationId xmlns:a16="http://schemas.microsoft.com/office/drawing/2014/main" id="{ED7CE2BE-D9FC-45C3-8E32-E9ECE1BE1EB6}"/>
              </a:ext>
            </a:extLst>
          </p:cNvPr>
          <p:cNvSpPr txBox="1"/>
          <p:nvPr userDrawn="1"/>
        </p:nvSpPr>
        <p:spPr>
          <a:xfrm>
            <a:off x="103283" y="6420345"/>
            <a:ext cx="1288912" cy="2257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chemeClr val="bg1"/>
                </a:solidFill>
                <a:effectLst/>
                <a:uFillTx/>
                <a:latin typeface="Arial" charset="0"/>
                <a:ea typeface="Arial" charset="0"/>
                <a:cs typeface="Arial" charset="0"/>
                <a:sym typeface="Proxima Nova"/>
              </a:rPr>
              <a:t>© 2025 Sharecare, Inc.</a:t>
            </a:r>
          </a:p>
        </p:txBody>
      </p:sp>
    </p:spTree>
    <p:extLst>
      <p:ext uri="{BB962C8B-B14F-4D97-AF65-F5344CB8AC3E}">
        <p14:creationId xmlns:p14="http://schemas.microsoft.com/office/powerpoint/2010/main" val="345064702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Title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E880EA-8CA3-FB4A-A764-204341B708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20" y="0"/>
            <a:ext cx="12199745" cy="6869512"/>
          </a:xfrm>
          <a:prstGeom prst="rect">
            <a:avLst/>
          </a:prstGeom>
        </p:spPr>
      </p:pic>
      <p:sp>
        <p:nvSpPr>
          <p:cNvPr id="10" name="Shape 16">
            <a:extLst>
              <a:ext uri="{FF2B5EF4-FFF2-40B4-BE49-F238E27FC236}">
                <a16:creationId xmlns:a16="http://schemas.microsoft.com/office/drawing/2014/main" id="{6BBE5025-2A0B-6A4D-A257-BA825A8DFBFD}"/>
              </a:ext>
            </a:extLst>
          </p:cNvPr>
          <p:cNvSpPr>
            <a:spLocks noGrp="1"/>
          </p:cNvSpPr>
          <p:nvPr>
            <p:ph type="title" hasCustomPrompt="1"/>
          </p:nvPr>
        </p:nvSpPr>
        <p:spPr>
          <a:xfrm>
            <a:off x="1254467" y="5202865"/>
            <a:ext cx="9648533" cy="846708"/>
          </a:xfrm>
          <a:prstGeom prst="rect">
            <a:avLst/>
          </a:prstGeom>
        </p:spPr>
        <p:txBody>
          <a:bodyPr anchor="t">
            <a:normAutofit/>
          </a:bodyPr>
          <a:lstStyle>
            <a:lvl1pPr>
              <a:defRPr sz="4400">
                <a:solidFill>
                  <a:schemeClr val="bg1"/>
                </a:solidFill>
              </a:defRPr>
            </a:lvl1pPr>
          </a:lstStyle>
          <a:p>
            <a:r>
              <a:rPr lang="en-US" dirty="0"/>
              <a:t>Chapter Title</a:t>
            </a:r>
            <a:r>
              <a:rPr dirty="0"/>
              <a:t> Text</a:t>
            </a:r>
          </a:p>
        </p:txBody>
      </p:sp>
      <p:pic>
        <p:nvPicPr>
          <p:cNvPr id="7" name="Picture 6">
            <a:extLst>
              <a:ext uri="{FF2B5EF4-FFF2-40B4-BE49-F238E27FC236}">
                <a16:creationId xmlns:a16="http://schemas.microsoft.com/office/drawing/2014/main" id="{1BF6FE51-0268-40AF-A7B6-7D6E9BCB62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60075" y="6457126"/>
            <a:ext cx="1192804" cy="152143"/>
          </a:xfrm>
          <a:prstGeom prst="rect">
            <a:avLst/>
          </a:prstGeom>
        </p:spPr>
      </p:pic>
      <p:sp>
        <p:nvSpPr>
          <p:cNvPr id="8" name="TextBox 7">
            <a:extLst>
              <a:ext uri="{FF2B5EF4-FFF2-40B4-BE49-F238E27FC236}">
                <a16:creationId xmlns:a16="http://schemas.microsoft.com/office/drawing/2014/main" id="{80378D72-4308-41F0-BEBD-0C67DDD98690}"/>
              </a:ext>
            </a:extLst>
          </p:cNvPr>
          <p:cNvSpPr txBox="1"/>
          <p:nvPr userDrawn="1"/>
        </p:nvSpPr>
        <p:spPr>
          <a:xfrm>
            <a:off x="103283" y="6420345"/>
            <a:ext cx="1288912" cy="2257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chemeClr val="bg1"/>
                </a:solidFill>
                <a:effectLst/>
                <a:uFillTx/>
                <a:latin typeface="Arial" charset="0"/>
                <a:ea typeface="Arial" charset="0"/>
                <a:cs typeface="Arial" charset="0"/>
                <a:sym typeface="Proxima Nova"/>
              </a:rPr>
              <a:t>© 2025 Sharecare, Inc.</a:t>
            </a:r>
          </a:p>
        </p:txBody>
      </p:sp>
    </p:spTree>
    <p:extLst>
      <p:ext uri="{BB962C8B-B14F-4D97-AF65-F5344CB8AC3E}">
        <p14:creationId xmlns:p14="http://schemas.microsoft.com/office/powerpoint/2010/main" val="266786745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6_Title Slide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A56CBE-B56C-1247-A66E-61E6597163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20" y="0"/>
            <a:ext cx="12199745" cy="6869512"/>
          </a:xfrm>
          <a:prstGeom prst="rect">
            <a:avLst/>
          </a:prstGeom>
        </p:spPr>
      </p:pic>
      <p:sp>
        <p:nvSpPr>
          <p:cNvPr id="10" name="Shape 16">
            <a:extLst>
              <a:ext uri="{FF2B5EF4-FFF2-40B4-BE49-F238E27FC236}">
                <a16:creationId xmlns:a16="http://schemas.microsoft.com/office/drawing/2014/main" id="{6BBE5025-2A0B-6A4D-A257-BA825A8DFBFD}"/>
              </a:ext>
            </a:extLst>
          </p:cNvPr>
          <p:cNvSpPr>
            <a:spLocks noGrp="1"/>
          </p:cNvSpPr>
          <p:nvPr>
            <p:ph type="title" hasCustomPrompt="1"/>
          </p:nvPr>
        </p:nvSpPr>
        <p:spPr>
          <a:xfrm>
            <a:off x="1254467" y="5202865"/>
            <a:ext cx="9648533" cy="846708"/>
          </a:xfrm>
          <a:prstGeom prst="rect">
            <a:avLst/>
          </a:prstGeom>
        </p:spPr>
        <p:txBody>
          <a:bodyPr anchor="t">
            <a:normAutofit/>
          </a:bodyPr>
          <a:lstStyle>
            <a:lvl1pPr>
              <a:defRPr sz="4400">
                <a:solidFill>
                  <a:schemeClr val="bg1"/>
                </a:solidFill>
              </a:defRPr>
            </a:lvl1pPr>
          </a:lstStyle>
          <a:p>
            <a:r>
              <a:rPr lang="en-US" dirty="0"/>
              <a:t>Chapter Title</a:t>
            </a:r>
            <a:r>
              <a:rPr dirty="0"/>
              <a:t> Text</a:t>
            </a:r>
          </a:p>
        </p:txBody>
      </p:sp>
      <p:pic>
        <p:nvPicPr>
          <p:cNvPr id="7" name="Picture 6">
            <a:extLst>
              <a:ext uri="{FF2B5EF4-FFF2-40B4-BE49-F238E27FC236}">
                <a16:creationId xmlns:a16="http://schemas.microsoft.com/office/drawing/2014/main" id="{B1CE3619-FF33-4A1A-9423-05E1D63A0E7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60075" y="6457126"/>
            <a:ext cx="1192804" cy="152143"/>
          </a:xfrm>
          <a:prstGeom prst="rect">
            <a:avLst/>
          </a:prstGeom>
        </p:spPr>
      </p:pic>
      <p:sp>
        <p:nvSpPr>
          <p:cNvPr id="8" name="TextBox 7">
            <a:extLst>
              <a:ext uri="{FF2B5EF4-FFF2-40B4-BE49-F238E27FC236}">
                <a16:creationId xmlns:a16="http://schemas.microsoft.com/office/drawing/2014/main" id="{A529025E-0F04-4D52-8C49-3309044F38EB}"/>
              </a:ext>
            </a:extLst>
          </p:cNvPr>
          <p:cNvSpPr txBox="1"/>
          <p:nvPr userDrawn="1"/>
        </p:nvSpPr>
        <p:spPr>
          <a:xfrm>
            <a:off x="103283" y="6420345"/>
            <a:ext cx="1288912" cy="2257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chemeClr val="bg1"/>
                </a:solidFill>
                <a:effectLst/>
                <a:uFillTx/>
                <a:latin typeface="Arial" charset="0"/>
                <a:ea typeface="Arial" charset="0"/>
                <a:cs typeface="Arial" charset="0"/>
                <a:sym typeface="Proxima Nova"/>
              </a:rPr>
              <a:t>© 2025 Sharecare, Inc.</a:t>
            </a:r>
          </a:p>
        </p:txBody>
      </p:sp>
    </p:spTree>
    <p:extLst>
      <p:ext uri="{BB962C8B-B14F-4D97-AF65-F5344CB8AC3E}">
        <p14:creationId xmlns:p14="http://schemas.microsoft.com/office/powerpoint/2010/main" val="2057326152"/>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7_Title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227202-FBB4-BF46-A2E7-B496A65239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20" y="0"/>
            <a:ext cx="12207356" cy="6873798"/>
          </a:xfrm>
          <a:prstGeom prst="rect">
            <a:avLst/>
          </a:prstGeom>
        </p:spPr>
      </p:pic>
      <p:sp>
        <p:nvSpPr>
          <p:cNvPr id="10" name="Shape 16">
            <a:extLst>
              <a:ext uri="{FF2B5EF4-FFF2-40B4-BE49-F238E27FC236}">
                <a16:creationId xmlns:a16="http://schemas.microsoft.com/office/drawing/2014/main" id="{6BBE5025-2A0B-6A4D-A257-BA825A8DFBFD}"/>
              </a:ext>
            </a:extLst>
          </p:cNvPr>
          <p:cNvSpPr>
            <a:spLocks noGrp="1"/>
          </p:cNvSpPr>
          <p:nvPr>
            <p:ph type="title" hasCustomPrompt="1"/>
          </p:nvPr>
        </p:nvSpPr>
        <p:spPr>
          <a:xfrm>
            <a:off x="1254467" y="5202865"/>
            <a:ext cx="9648533" cy="846708"/>
          </a:xfrm>
          <a:prstGeom prst="rect">
            <a:avLst/>
          </a:prstGeom>
        </p:spPr>
        <p:txBody>
          <a:bodyPr anchor="t">
            <a:normAutofit/>
          </a:bodyPr>
          <a:lstStyle>
            <a:lvl1pPr>
              <a:defRPr sz="4400">
                <a:solidFill>
                  <a:schemeClr val="bg1"/>
                </a:solidFill>
              </a:defRPr>
            </a:lvl1pPr>
          </a:lstStyle>
          <a:p>
            <a:r>
              <a:rPr lang="en-US" dirty="0"/>
              <a:t>Chapter Title</a:t>
            </a:r>
            <a:r>
              <a:rPr dirty="0"/>
              <a:t> Text</a:t>
            </a:r>
          </a:p>
        </p:txBody>
      </p:sp>
      <p:pic>
        <p:nvPicPr>
          <p:cNvPr id="7" name="Picture 6">
            <a:extLst>
              <a:ext uri="{FF2B5EF4-FFF2-40B4-BE49-F238E27FC236}">
                <a16:creationId xmlns:a16="http://schemas.microsoft.com/office/drawing/2014/main" id="{AE057CB8-ECE0-4B4B-BF3E-C73CF05365D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60075" y="6457126"/>
            <a:ext cx="1192804" cy="152143"/>
          </a:xfrm>
          <a:prstGeom prst="rect">
            <a:avLst/>
          </a:prstGeom>
        </p:spPr>
      </p:pic>
      <p:sp>
        <p:nvSpPr>
          <p:cNvPr id="8" name="TextBox 7">
            <a:extLst>
              <a:ext uri="{FF2B5EF4-FFF2-40B4-BE49-F238E27FC236}">
                <a16:creationId xmlns:a16="http://schemas.microsoft.com/office/drawing/2014/main" id="{FCFE8A6C-9D9B-4353-92A8-3FC3E83E8209}"/>
              </a:ext>
            </a:extLst>
          </p:cNvPr>
          <p:cNvSpPr txBox="1"/>
          <p:nvPr userDrawn="1"/>
        </p:nvSpPr>
        <p:spPr>
          <a:xfrm>
            <a:off x="103283" y="6420345"/>
            <a:ext cx="1288912" cy="2257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chemeClr val="bg1"/>
                </a:solidFill>
                <a:effectLst/>
                <a:uFillTx/>
                <a:latin typeface="Arial" charset="0"/>
                <a:ea typeface="Arial" charset="0"/>
                <a:cs typeface="Arial" charset="0"/>
                <a:sym typeface="Proxima Nova"/>
              </a:rPr>
              <a:t>© 2025 Sharecare, Inc.</a:t>
            </a:r>
          </a:p>
        </p:txBody>
      </p:sp>
    </p:spTree>
    <p:extLst>
      <p:ext uri="{BB962C8B-B14F-4D97-AF65-F5344CB8AC3E}">
        <p14:creationId xmlns:p14="http://schemas.microsoft.com/office/powerpoint/2010/main" val="111997726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44330" y="60490"/>
            <a:ext cx="10500165" cy="105499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Shape 3"/>
          <p:cNvSpPr/>
          <p:nvPr/>
        </p:nvSpPr>
        <p:spPr>
          <a:xfrm>
            <a:off x="-19045" y="6727676"/>
            <a:ext cx="12226915" cy="135930"/>
          </a:xfrm>
          <a:prstGeom prst="rect">
            <a:avLst/>
          </a:prstGeom>
          <a:gradFill>
            <a:gsLst>
              <a:gs pos="0">
                <a:srgbClr val="1AB99C"/>
              </a:gs>
              <a:gs pos="100000">
                <a:srgbClr val="62BAC1"/>
              </a:gs>
            </a:gsLst>
            <a:lin ang="18171342"/>
          </a:gradFill>
          <a:ln w="12700">
            <a:miter lim="400000"/>
          </a:ln>
        </p:spPr>
        <p:txBody>
          <a:bodyPr lIns="25393" tIns="25393" rIns="25393" bIns="25393" anchor="ctr"/>
          <a:lstStyle/>
          <a:p>
            <a:pPr>
              <a:defRPr sz="3200">
                <a:solidFill>
                  <a:srgbClr val="FFFFFF"/>
                </a:solidFill>
                <a:latin typeface="Helvetica Light"/>
                <a:ea typeface="Helvetica Light"/>
                <a:cs typeface="Helvetica Light"/>
                <a:sym typeface="Helvetica Light"/>
              </a:defRPr>
            </a:pPr>
            <a:endParaRPr sz="1600" dirty="0"/>
          </a:p>
        </p:txBody>
      </p:sp>
      <p:sp>
        <p:nvSpPr>
          <p:cNvPr id="5" name="Shape 5"/>
          <p:cNvSpPr>
            <a:spLocks noGrp="1"/>
          </p:cNvSpPr>
          <p:nvPr>
            <p:ph type="sldNum" sz="quarter" idx="2"/>
          </p:nvPr>
        </p:nvSpPr>
        <p:spPr>
          <a:xfrm>
            <a:off x="5950188" y="6420345"/>
            <a:ext cx="278924" cy="287258"/>
          </a:xfrm>
          <a:prstGeom prst="rect">
            <a:avLst/>
          </a:prstGeom>
          <a:ln w="12700">
            <a:miter lim="400000"/>
          </a:ln>
        </p:spPr>
        <p:txBody>
          <a:bodyPr wrap="none" lIns="50800" tIns="50800" rIns="50800" bIns="50800">
            <a:spAutoFit/>
          </a:bodyPr>
          <a:lstStyle>
            <a:lvl1pPr>
              <a:defRPr sz="1200">
                <a:solidFill>
                  <a:srgbClr val="474747"/>
                </a:solidFill>
                <a:latin typeface="Proxima Nova Light"/>
                <a:ea typeface="Proxima Nova Light"/>
                <a:cs typeface="Proxima Nova Light"/>
                <a:sym typeface="Proxima Nova Light"/>
              </a:defRPr>
            </a:lvl1pPr>
          </a:lstStyle>
          <a:p>
            <a:fld id="{86CB4B4D-7CA3-9044-876B-883B54F8677D}" type="slidenum">
              <a:t>‹#›</a:t>
            </a:fld>
            <a:endParaRPr dirty="0"/>
          </a:p>
        </p:txBody>
      </p:sp>
      <p:sp>
        <p:nvSpPr>
          <p:cNvPr id="6" name="Shape 6"/>
          <p:cNvSpPr>
            <a:spLocks noGrp="1"/>
          </p:cNvSpPr>
          <p:nvPr>
            <p:ph type="body" idx="1"/>
          </p:nvPr>
        </p:nvSpPr>
        <p:spPr>
          <a:xfrm>
            <a:off x="844330" y="1619250"/>
            <a:ext cx="10500165" cy="46037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760075" y="6454575"/>
            <a:ext cx="1192804" cy="157245"/>
          </a:xfrm>
          <a:prstGeom prst="rect">
            <a:avLst/>
          </a:prstGeom>
        </p:spPr>
      </p:pic>
      <p:sp>
        <p:nvSpPr>
          <p:cNvPr id="9" name="TextBox 8">
            <a:extLst>
              <a:ext uri="{FF2B5EF4-FFF2-40B4-BE49-F238E27FC236}">
                <a16:creationId xmlns:a16="http://schemas.microsoft.com/office/drawing/2014/main" id="{E4BCD98E-82C4-43FD-80AF-0B2ED416506F}"/>
              </a:ext>
            </a:extLst>
          </p:cNvPr>
          <p:cNvSpPr txBox="1"/>
          <p:nvPr userDrawn="1"/>
        </p:nvSpPr>
        <p:spPr>
          <a:xfrm>
            <a:off x="103283" y="6420345"/>
            <a:ext cx="1288912" cy="2257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chemeClr val="bg1">
                    <a:lumMod val="50000"/>
                  </a:schemeClr>
                </a:solidFill>
                <a:effectLst/>
                <a:uFillTx/>
                <a:latin typeface="Arial" charset="0"/>
                <a:ea typeface="Arial" charset="0"/>
                <a:cs typeface="Arial" charset="0"/>
                <a:sym typeface="Proxima Nova"/>
              </a:rPr>
              <a:t>© 2025 Sharecare, Inc.</a:t>
            </a:r>
            <a:endParaRPr kumimoji="0" lang="en-US" sz="800" b="0" i="0" u="none" strike="noStrike" cap="none" spc="0" normalizeH="0" baseline="0" dirty="0">
              <a:ln>
                <a:noFill/>
              </a:ln>
              <a:solidFill>
                <a:schemeClr val="bg1"/>
              </a:solidFill>
              <a:effectLst/>
              <a:uFillTx/>
              <a:latin typeface="Arial" charset="0"/>
              <a:ea typeface="Arial" charset="0"/>
              <a:cs typeface="Arial" charset="0"/>
              <a:sym typeface="Proxima Nova"/>
            </a:endParaRPr>
          </a:p>
        </p:txBody>
      </p:sp>
    </p:spTree>
  </p:cSld>
  <p:clrMap bg1="lt1" tx1="dk1" bg2="lt2" tx2="dk2" accent1="accent1" accent2="accent2" accent3="accent3" accent4="accent4" accent5="accent5" accent6="accent6" hlink="hlink" folHlink="folHlink"/>
  <p:sldLayoutIdLst>
    <p:sldLayoutId id="2147483661" r:id="rId1"/>
    <p:sldLayoutId id="2147483651"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63" r:id="rId11"/>
  </p:sldLayoutIdLst>
  <p:transition spd="med"/>
  <p:hf hdr="0" ftr="0" dt="0"/>
  <p:txStyles>
    <p:titleStyle>
      <a:lvl1pPr marL="0" marR="0" indent="0" algn="l" defTabSz="412667" rtl="0" latinLnBrk="0">
        <a:lnSpc>
          <a:spcPct val="100000"/>
        </a:lnSpc>
        <a:spcBef>
          <a:spcPts val="0"/>
        </a:spcBef>
        <a:spcAft>
          <a:spcPts val="0"/>
        </a:spcAft>
        <a:buClrTx/>
        <a:buSzTx/>
        <a:buFontTx/>
        <a:buNone/>
        <a:tabLst/>
        <a:defRPr sz="3699" b="1" i="0" u="none" strike="noStrike" cap="none" spc="0" baseline="0">
          <a:ln>
            <a:noFill/>
          </a:ln>
          <a:solidFill>
            <a:srgbClr val="000000"/>
          </a:solidFill>
          <a:uFillTx/>
          <a:latin typeface="Arial" charset="0"/>
          <a:ea typeface="Arial" charset="0"/>
          <a:cs typeface="Arial" charset="0"/>
          <a:sym typeface="Proxima Nova Extrabold"/>
        </a:defRPr>
      </a:lvl1pPr>
      <a:lvl2pPr marL="0" marR="0" indent="114277" algn="l" defTabSz="412667" rtl="0" latinLnBrk="0">
        <a:lnSpc>
          <a:spcPct val="100000"/>
        </a:lnSpc>
        <a:spcBef>
          <a:spcPts val="0"/>
        </a:spcBef>
        <a:spcAft>
          <a:spcPts val="0"/>
        </a:spcAft>
        <a:buClrTx/>
        <a:buSzTx/>
        <a:buFontTx/>
        <a:buNone/>
        <a:tabLst/>
        <a:defRPr sz="3699" b="0" i="0" u="none" strike="noStrike" cap="none" spc="0" baseline="0">
          <a:ln>
            <a:noFill/>
          </a:ln>
          <a:solidFill>
            <a:srgbClr val="000000"/>
          </a:solidFill>
          <a:uFillTx/>
          <a:latin typeface="+mn-lt"/>
          <a:ea typeface="+mn-ea"/>
          <a:cs typeface="+mn-cs"/>
          <a:sym typeface="Proxima Nova Extrabold"/>
        </a:defRPr>
      </a:lvl2pPr>
      <a:lvl3pPr marL="0" marR="0" indent="228554" algn="l" defTabSz="412667" rtl="0" latinLnBrk="0">
        <a:lnSpc>
          <a:spcPct val="100000"/>
        </a:lnSpc>
        <a:spcBef>
          <a:spcPts val="0"/>
        </a:spcBef>
        <a:spcAft>
          <a:spcPts val="0"/>
        </a:spcAft>
        <a:buClrTx/>
        <a:buSzTx/>
        <a:buFontTx/>
        <a:buNone/>
        <a:tabLst/>
        <a:defRPr sz="3699" b="0" i="0" u="none" strike="noStrike" cap="none" spc="0" baseline="0">
          <a:ln>
            <a:noFill/>
          </a:ln>
          <a:solidFill>
            <a:srgbClr val="000000"/>
          </a:solidFill>
          <a:uFillTx/>
          <a:latin typeface="+mn-lt"/>
          <a:ea typeface="+mn-ea"/>
          <a:cs typeface="+mn-cs"/>
          <a:sym typeface="Proxima Nova Extrabold"/>
        </a:defRPr>
      </a:lvl3pPr>
      <a:lvl4pPr marL="0" marR="0" indent="342831" algn="l" defTabSz="412667" rtl="0" latinLnBrk="0">
        <a:lnSpc>
          <a:spcPct val="100000"/>
        </a:lnSpc>
        <a:spcBef>
          <a:spcPts val="0"/>
        </a:spcBef>
        <a:spcAft>
          <a:spcPts val="0"/>
        </a:spcAft>
        <a:buClrTx/>
        <a:buSzTx/>
        <a:buFontTx/>
        <a:buNone/>
        <a:tabLst/>
        <a:defRPr sz="3699" b="0" i="0" u="none" strike="noStrike" cap="none" spc="0" baseline="0">
          <a:ln>
            <a:noFill/>
          </a:ln>
          <a:solidFill>
            <a:srgbClr val="000000"/>
          </a:solidFill>
          <a:uFillTx/>
          <a:latin typeface="+mn-lt"/>
          <a:ea typeface="+mn-ea"/>
          <a:cs typeface="+mn-cs"/>
          <a:sym typeface="Proxima Nova Extrabold"/>
        </a:defRPr>
      </a:lvl4pPr>
      <a:lvl5pPr marL="0" marR="0" indent="457109" algn="l" defTabSz="412667" rtl="0" latinLnBrk="0">
        <a:lnSpc>
          <a:spcPct val="100000"/>
        </a:lnSpc>
        <a:spcBef>
          <a:spcPts val="0"/>
        </a:spcBef>
        <a:spcAft>
          <a:spcPts val="0"/>
        </a:spcAft>
        <a:buClrTx/>
        <a:buSzTx/>
        <a:buFontTx/>
        <a:buNone/>
        <a:tabLst/>
        <a:defRPr sz="3699" b="0" i="0" u="none" strike="noStrike" cap="none" spc="0" baseline="0">
          <a:ln>
            <a:noFill/>
          </a:ln>
          <a:solidFill>
            <a:srgbClr val="000000"/>
          </a:solidFill>
          <a:uFillTx/>
          <a:latin typeface="+mn-lt"/>
          <a:ea typeface="+mn-ea"/>
          <a:cs typeface="+mn-cs"/>
          <a:sym typeface="Proxima Nova Extrabold"/>
        </a:defRPr>
      </a:lvl5pPr>
      <a:lvl6pPr marL="0" marR="0" indent="571386" algn="l" defTabSz="412667" rtl="0" latinLnBrk="0">
        <a:lnSpc>
          <a:spcPct val="100000"/>
        </a:lnSpc>
        <a:spcBef>
          <a:spcPts val="0"/>
        </a:spcBef>
        <a:spcAft>
          <a:spcPts val="0"/>
        </a:spcAft>
        <a:buClrTx/>
        <a:buSzTx/>
        <a:buFontTx/>
        <a:buNone/>
        <a:tabLst/>
        <a:defRPr sz="3699" b="0" i="0" u="none" strike="noStrike" cap="none" spc="0" baseline="0">
          <a:ln>
            <a:noFill/>
          </a:ln>
          <a:solidFill>
            <a:srgbClr val="000000"/>
          </a:solidFill>
          <a:uFillTx/>
          <a:latin typeface="+mn-lt"/>
          <a:ea typeface="+mn-ea"/>
          <a:cs typeface="+mn-cs"/>
          <a:sym typeface="Proxima Nova Extrabold"/>
        </a:defRPr>
      </a:lvl6pPr>
      <a:lvl7pPr marL="0" marR="0" indent="685663" algn="l" defTabSz="412667" rtl="0" latinLnBrk="0">
        <a:lnSpc>
          <a:spcPct val="100000"/>
        </a:lnSpc>
        <a:spcBef>
          <a:spcPts val="0"/>
        </a:spcBef>
        <a:spcAft>
          <a:spcPts val="0"/>
        </a:spcAft>
        <a:buClrTx/>
        <a:buSzTx/>
        <a:buFontTx/>
        <a:buNone/>
        <a:tabLst/>
        <a:defRPr sz="3699" b="0" i="0" u="none" strike="noStrike" cap="none" spc="0" baseline="0">
          <a:ln>
            <a:noFill/>
          </a:ln>
          <a:solidFill>
            <a:srgbClr val="000000"/>
          </a:solidFill>
          <a:uFillTx/>
          <a:latin typeface="+mn-lt"/>
          <a:ea typeface="+mn-ea"/>
          <a:cs typeface="+mn-cs"/>
          <a:sym typeface="Proxima Nova Extrabold"/>
        </a:defRPr>
      </a:lvl7pPr>
      <a:lvl8pPr marL="0" marR="0" indent="799940" algn="l" defTabSz="412667" rtl="0" latinLnBrk="0">
        <a:lnSpc>
          <a:spcPct val="100000"/>
        </a:lnSpc>
        <a:spcBef>
          <a:spcPts val="0"/>
        </a:spcBef>
        <a:spcAft>
          <a:spcPts val="0"/>
        </a:spcAft>
        <a:buClrTx/>
        <a:buSzTx/>
        <a:buFontTx/>
        <a:buNone/>
        <a:tabLst/>
        <a:defRPr sz="3699" b="0" i="0" u="none" strike="noStrike" cap="none" spc="0" baseline="0">
          <a:ln>
            <a:noFill/>
          </a:ln>
          <a:solidFill>
            <a:srgbClr val="000000"/>
          </a:solidFill>
          <a:uFillTx/>
          <a:latin typeface="+mn-lt"/>
          <a:ea typeface="+mn-ea"/>
          <a:cs typeface="+mn-cs"/>
          <a:sym typeface="Proxima Nova Extrabold"/>
        </a:defRPr>
      </a:lvl8pPr>
      <a:lvl9pPr marL="0" marR="0" indent="914217" algn="l" defTabSz="412667" rtl="0" latinLnBrk="0">
        <a:lnSpc>
          <a:spcPct val="100000"/>
        </a:lnSpc>
        <a:spcBef>
          <a:spcPts val="0"/>
        </a:spcBef>
        <a:spcAft>
          <a:spcPts val="0"/>
        </a:spcAft>
        <a:buClrTx/>
        <a:buSzTx/>
        <a:buFontTx/>
        <a:buNone/>
        <a:tabLst/>
        <a:defRPr sz="3699" b="0" i="0" u="none" strike="noStrike" cap="none" spc="0" baseline="0">
          <a:ln>
            <a:noFill/>
          </a:ln>
          <a:solidFill>
            <a:srgbClr val="000000"/>
          </a:solidFill>
          <a:uFillTx/>
          <a:latin typeface="+mn-lt"/>
          <a:ea typeface="+mn-ea"/>
          <a:cs typeface="+mn-cs"/>
          <a:sym typeface="Proxima Nova Extrabold"/>
        </a:defRPr>
      </a:lvl9pPr>
    </p:titleStyle>
    <p:bodyStyle>
      <a:lvl1pPr marL="317437" marR="0" indent="-317437" algn="l" defTabSz="412667" rtl="0" latinLnBrk="0">
        <a:lnSpc>
          <a:spcPct val="100000"/>
        </a:lnSpc>
        <a:spcBef>
          <a:spcPts val="2949"/>
        </a:spcBef>
        <a:spcAft>
          <a:spcPts val="0"/>
        </a:spcAft>
        <a:buClrTx/>
        <a:buSzPct val="75000"/>
        <a:buFontTx/>
        <a:buChar char="•"/>
        <a:tabLst/>
        <a:defRPr sz="2599" b="0" i="0" u="none" strike="noStrike" cap="none" spc="0" baseline="0">
          <a:ln>
            <a:noFill/>
          </a:ln>
          <a:solidFill>
            <a:srgbClr val="000000"/>
          </a:solidFill>
          <a:uFillTx/>
          <a:latin typeface="Arial" charset="0"/>
          <a:ea typeface="Arial" charset="0"/>
          <a:cs typeface="Arial" charset="0"/>
          <a:sym typeface="Proxima Nova"/>
        </a:defRPr>
      </a:lvl1pPr>
      <a:lvl2pPr marL="634873" marR="0" indent="-317437" algn="l" defTabSz="412667" rtl="0" latinLnBrk="0">
        <a:lnSpc>
          <a:spcPct val="100000"/>
        </a:lnSpc>
        <a:spcBef>
          <a:spcPts val="2949"/>
        </a:spcBef>
        <a:spcAft>
          <a:spcPts val="0"/>
        </a:spcAft>
        <a:buClrTx/>
        <a:buSzPct val="75000"/>
        <a:buFontTx/>
        <a:buChar char="•"/>
        <a:tabLst/>
        <a:defRPr sz="2599" b="0" i="0" u="none" strike="noStrike" cap="none" spc="0" baseline="0">
          <a:ln>
            <a:noFill/>
          </a:ln>
          <a:solidFill>
            <a:srgbClr val="000000"/>
          </a:solidFill>
          <a:uFillTx/>
          <a:latin typeface="Arial" charset="0"/>
          <a:ea typeface="Arial" charset="0"/>
          <a:cs typeface="Arial" charset="0"/>
          <a:sym typeface="Proxima Nova"/>
        </a:defRPr>
      </a:lvl2pPr>
      <a:lvl3pPr marL="952310" marR="0" indent="-317437" algn="l" defTabSz="412667" rtl="0" latinLnBrk="0">
        <a:lnSpc>
          <a:spcPct val="100000"/>
        </a:lnSpc>
        <a:spcBef>
          <a:spcPts val="2949"/>
        </a:spcBef>
        <a:spcAft>
          <a:spcPts val="0"/>
        </a:spcAft>
        <a:buClrTx/>
        <a:buSzPct val="75000"/>
        <a:buFontTx/>
        <a:buChar char="•"/>
        <a:tabLst/>
        <a:defRPr sz="2599" b="0" i="0" u="none" strike="noStrike" cap="none" spc="0" baseline="0">
          <a:ln>
            <a:noFill/>
          </a:ln>
          <a:solidFill>
            <a:srgbClr val="000000"/>
          </a:solidFill>
          <a:uFillTx/>
          <a:latin typeface="Arial" charset="0"/>
          <a:ea typeface="Arial" charset="0"/>
          <a:cs typeface="Arial" charset="0"/>
          <a:sym typeface="Proxima Nova"/>
        </a:defRPr>
      </a:lvl3pPr>
      <a:lvl4pPr marL="1269746" marR="0" indent="-317437" algn="l" defTabSz="412667" rtl="0" latinLnBrk="0">
        <a:lnSpc>
          <a:spcPct val="100000"/>
        </a:lnSpc>
        <a:spcBef>
          <a:spcPts val="2949"/>
        </a:spcBef>
        <a:spcAft>
          <a:spcPts val="0"/>
        </a:spcAft>
        <a:buClrTx/>
        <a:buSzPct val="75000"/>
        <a:buFontTx/>
        <a:buChar char="•"/>
        <a:tabLst/>
        <a:defRPr sz="2599" b="0" i="0" u="none" strike="noStrike" cap="none" spc="0" baseline="0">
          <a:ln>
            <a:noFill/>
          </a:ln>
          <a:solidFill>
            <a:srgbClr val="000000"/>
          </a:solidFill>
          <a:uFillTx/>
          <a:latin typeface="Arial" charset="0"/>
          <a:ea typeface="Arial" charset="0"/>
          <a:cs typeface="Arial" charset="0"/>
          <a:sym typeface="Proxima Nova"/>
        </a:defRPr>
      </a:lvl4pPr>
      <a:lvl5pPr marL="1587183" marR="0" indent="-317437" algn="l" defTabSz="412667" rtl="0" latinLnBrk="0">
        <a:lnSpc>
          <a:spcPct val="100000"/>
        </a:lnSpc>
        <a:spcBef>
          <a:spcPts val="2949"/>
        </a:spcBef>
        <a:spcAft>
          <a:spcPts val="0"/>
        </a:spcAft>
        <a:buClrTx/>
        <a:buSzPct val="75000"/>
        <a:buFontTx/>
        <a:buChar char="•"/>
        <a:tabLst/>
        <a:defRPr sz="2599" b="0" i="0" u="none" strike="noStrike" cap="none" spc="0" baseline="0">
          <a:ln>
            <a:noFill/>
          </a:ln>
          <a:solidFill>
            <a:srgbClr val="000000"/>
          </a:solidFill>
          <a:uFillTx/>
          <a:latin typeface="Arial" charset="0"/>
          <a:ea typeface="Arial" charset="0"/>
          <a:cs typeface="Arial" charset="0"/>
          <a:sym typeface="Proxima Nova"/>
        </a:defRPr>
      </a:lvl5pPr>
      <a:lvl6pPr marL="1904619" marR="0" indent="-317437" algn="l" defTabSz="412667" rtl="0" latinLnBrk="0">
        <a:lnSpc>
          <a:spcPct val="100000"/>
        </a:lnSpc>
        <a:spcBef>
          <a:spcPts val="2949"/>
        </a:spcBef>
        <a:spcAft>
          <a:spcPts val="0"/>
        </a:spcAft>
        <a:buClrTx/>
        <a:buSzPct val="75000"/>
        <a:buFontTx/>
        <a:buChar char="•"/>
        <a:tabLst/>
        <a:defRPr sz="2599" b="0" i="0" u="none" strike="noStrike" cap="none" spc="0" baseline="0">
          <a:ln>
            <a:noFill/>
          </a:ln>
          <a:solidFill>
            <a:srgbClr val="000000"/>
          </a:solidFill>
          <a:uFillTx/>
          <a:latin typeface="Proxima Nova"/>
          <a:ea typeface="Proxima Nova"/>
          <a:cs typeface="Proxima Nova"/>
          <a:sym typeface="Proxima Nova"/>
        </a:defRPr>
      </a:lvl6pPr>
      <a:lvl7pPr marL="2222056" marR="0" indent="-317437" algn="l" defTabSz="412667" rtl="0" latinLnBrk="0">
        <a:lnSpc>
          <a:spcPct val="100000"/>
        </a:lnSpc>
        <a:spcBef>
          <a:spcPts val="2949"/>
        </a:spcBef>
        <a:spcAft>
          <a:spcPts val="0"/>
        </a:spcAft>
        <a:buClrTx/>
        <a:buSzPct val="75000"/>
        <a:buFontTx/>
        <a:buChar char="•"/>
        <a:tabLst/>
        <a:defRPr sz="2599" b="0" i="0" u="none" strike="noStrike" cap="none" spc="0" baseline="0">
          <a:ln>
            <a:noFill/>
          </a:ln>
          <a:solidFill>
            <a:srgbClr val="000000"/>
          </a:solidFill>
          <a:uFillTx/>
          <a:latin typeface="Proxima Nova"/>
          <a:ea typeface="Proxima Nova"/>
          <a:cs typeface="Proxima Nova"/>
          <a:sym typeface="Proxima Nova"/>
        </a:defRPr>
      </a:lvl7pPr>
      <a:lvl8pPr marL="2539492" marR="0" indent="-317437" algn="l" defTabSz="412667" rtl="0" latinLnBrk="0">
        <a:lnSpc>
          <a:spcPct val="100000"/>
        </a:lnSpc>
        <a:spcBef>
          <a:spcPts val="2949"/>
        </a:spcBef>
        <a:spcAft>
          <a:spcPts val="0"/>
        </a:spcAft>
        <a:buClrTx/>
        <a:buSzPct val="75000"/>
        <a:buFontTx/>
        <a:buChar char="•"/>
        <a:tabLst/>
        <a:defRPr sz="2599" b="0" i="0" u="none" strike="noStrike" cap="none" spc="0" baseline="0">
          <a:ln>
            <a:noFill/>
          </a:ln>
          <a:solidFill>
            <a:srgbClr val="000000"/>
          </a:solidFill>
          <a:uFillTx/>
          <a:latin typeface="Proxima Nova"/>
          <a:ea typeface="Proxima Nova"/>
          <a:cs typeface="Proxima Nova"/>
          <a:sym typeface="Proxima Nova"/>
        </a:defRPr>
      </a:lvl8pPr>
      <a:lvl9pPr marL="2856929" marR="0" indent="-317437" algn="l" defTabSz="412667" rtl="0" latinLnBrk="0">
        <a:lnSpc>
          <a:spcPct val="100000"/>
        </a:lnSpc>
        <a:spcBef>
          <a:spcPts val="2949"/>
        </a:spcBef>
        <a:spcAft>
          <a:spcPts val="0"/>
        </a:spcAft>
        <a:buClrTx/>
        <a:buSzPct val="75000"/>
        <a:buFontTx/>
        <a:buChar char="•"/>
        <a:tabLst/>
        <a:defRPr sz="2599" b="0" i="0" u="none" strike="noStrike" cap="none" spc="0" baseline="0">
          <a:ln>
            <a:noFill/>
          </a:ln>
          <a:solidFill>
            <a:srgbClr val="000000"/>
          </a:solidFill>
          <a:uFillTx/>
          <a:latin typeface="Proxima Nova"/>
          <a:ea typeface="Proxima Nova"/>
          <a:cs typeface="Proxima Nova"/>
          <a:sym typeface="Proxima Nova"/>
        </a:defRPr>
      </a:lvl9pPr>
    </p:bodyStyle>
    <p:otherStyle>
      <a:lvl1pPr marL="0" marR="0" indent="0" algn="ctr" defTabSz="41266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Proxima Nova Light"/>
        </a:defRPr>
      </a:lvl1pPr>
      <a:lvl2pPr marL="0" marR="0" indent="114277" algn="ctr" defTabSz="41266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Proxima Nova Light"/>
        </a:defRPr>
      </a:lvl2pPr>
      <a:lvl3pPr marL="0" marR="0" indent="228554" algn="ctr" defTabSz="41266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Proxima Nova Light"/>
        </a:defRPr>
      </a:lvl3pPr>
      <a:lvl4pPr marL="0" marR="0" indent="342831" algn="ctr" defTabSz="41266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Proxima Nova Light"/>
        </a:defRPr>
      </a:lvl4pPr>
      <a:lvl5pPr marL="0" marR="0" indent="457109" algn="ctr" defTabSz="41266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Proxima Nova Light"/>
        </a:defRPr>
      </a:lvl5pPr>
      <a:lvl6pPr marL="0" marR="0" indent="571386" algn="ctr" defTabSz="41266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Proxima Nova Light"/>
        </a:defRPr>
      </a:lvl6pPr>
      <a:lvl7pPr marL="0" marR="0" indent="685663" algn="ctr" defTabSz="41266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Proxima Nova Light"/>
        </a:defRPr>
      </a:lvl7pPr>
      <a:lvl8pPr marL="0" marR="0" indent="799940" algn="ctr" defTabSz="41266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Proxima Nova Light"/>
        </a:defRPr>
      </a:lvl8pPr>
      <a:lvl9pPr marL="0" marR="0" indent="914217" algn="ctr" defTabSz="41266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Proxima Nov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bewellshbp.com/screenings--suppor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bewellshbp.sharecare.com/sign-in?cmpid=ga-sc3-ob-00-em-00-micrositelogin-20230101" TargetMode="External"/><Relationship Id="rId5" Type="http://schemas.openxmlformats.org/officeDocument/2006/relationships/hyperlink" Target="https://bewellshbp.sharecare.com/create-account?cmpid=ga-sc3-ob-00-em-00-createaccount-20230101" TargetMode="Externa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microsoft.com/office/2018/10/relationships/comments" Target="../comments/modernComment_2FE_CFB52127.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bewellshbp.com/" TargetMode="External"/><Relationship Id="rId2" Type="http://schemas.microsoft.com/office/2018/10/relationships/comments" Target="../comments/modernComment_13F_37D6B1C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BeWellSHBP.events@sharecare.com" TargetMode="External"/><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7">
            <a:extLst>
              <a:ext uri="{FF2B5EF4-FFF2-40B4-BE49-F238E27FC236}">
                <a16:creationId xmlns:a16="http://schemas.microsoft.com/office/drawing/2014/main" id="{D4CC8D8E-8611-48E1-A923-12DAC6F92EE2}"/>
              </a:ext>
            </a:extLst>
          </p:cNvPr>
          <p:cNvSpPr/>
          <p:nvPr/>
        </p:nvSpPr>
        <p:spPr>
          <a:xfrm flipV="1">
            <a:off x="1065978" y="4364021"/>
            <a:ext cx="0" cy="1525257"/>
          </a:xfrm>
          <a:prstGeom prst="line">
            <a:avLst/>
          </a:prstGeom>
          <a:ln w="6350">
            <a:solidFill>
              <a:schemeClr val="bg1"/>
            </a:solidFill>
            <a:miter lim="400000"/>
          </a:ln>
        </p:spPr>
        <p:txBody>
          <a:bodyPr lIns="25393" tIns="25393" rIns="25393" bIns="25393" anchor="ctr"/>
          <a:lstStyle/>
          <a:p>
            <a:pPr>
              <a:defRPr sz="3600">
                <a:solidFill>
                  <a:srgbClr val="FFFFFF"/>
                </a:solidFill>
                <a:latin typeface="Helvetica Light"/>
                <a:ea typeface="Helvetica Light"/>
                <a:cs typeface="Helvetica Light"/>
                <a:sym typeface="Helvetica Light"/>
              </a:defRPr>
            </a:pPr>
            <a:endParaRPr sz="1800"/>
          </a:p>
        </p:txBody>
      </p:sp>
      <p:pic>
        <p:nvPicPr>
          <p:cNvPr id="7" name="Picture 6">
            <a:extLst>
              <a:ext uri="{FF2B5EF4-FFF2-40B4-BE49-F238E27FC236}">
                <a16:creationId xmlns:a16="http://schemas.microsoft.com/office/drawing/2014/main" id="{F07A6E9F-E55D-4E42-AFDE-F33FD14A90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9965" y="4181726"/>
            <a:ext cx="2530356" cy="335096"/>
          </a:xfrm>
          <a:prstGeom prst="rect">
            <a:avLst/>
          </a:prstGeom>
        </p:spPr>
      </p:pic>
      <p:sp>
        <p:nvSpPr>
          <p:cNvPr id="12" name="Title 1">
            <a:extLst>
              <a:ext uri="{FF2B5EF4-FFF2-40B4-BE49-F238E27FC236}">
                <a16:creationId xmlns:a16="http://schemas.microsoft.com/office/drawing/2014/main" id="{E1619D9E-312E-4753-8DDA-6D5830FA3BAF}"/>
              </a:ext>
            </a:extLst>
          </p:cNvPr>
          <p:cNvSpPr>
            <a:spLocks noGrp="1"/>
          </p:cNvSpPr>
          <p:nvPr>
            <p:ph type="title"/>
          </p:nvPr>
        </p:nvSpPr>
        <p:spPr>
          <a:xfrm>
            <a:off x="1289965" y="4465117"/>
            <a:ext cx="5449863" cy="651414"/>
          </a:xfrm>
        </p:spPr>
        <p:txBody>
          <a:bodyPr>
            <a:normAutofit fontScale="90000"/>
          </a:bodyPr>
          <a:lstStyle/>
          <a:p>
            <a:r>
              <a:rPr lang="en-US" sz="3600" dirty="0">
                <a:latin typeface="Proxima Nova"/>
              </a:rPr>
              <a:t>State Health Benefit Plan</a:t>
            </a:r>
            <a:br>
              <a:rPr lang="en-US" sz="2400" dirty="0">
                <a:latin typeface="Proxima Nova"/>
              </a:rPr>
            </a:br>
            <a:br>
              <a:rPr lang="en-US" sz="2400" dirty="0">
                <a:latin typeface="Proxima Nova"/>
              </a:rPr>
            </a:br>
            <a:br>
              <a:rPr lang="en-US" sz="2400" dirty="0"/>
            </a:br>
            <a:endParaRPr lang="en-US" sz="2400" dirty="0"/>
          </a:p>
        </p:txBody>
      </p:sp>
      <p:sp>
        <p:nvSpPr>
          <p:cNvPr id="13" name="Title 1">
            <a:extLst>
              <a:ext uri="{FF2B5EF4-FFF2-40B4-BE49-F238E27FC236}">
                <a16:creationId xmlns:a16="http://schemas.microsoft.com/office/drawing/2014/main" id="{A0594883-C143-4E13-B3D9-A0C1F30219C0}"/>
              </a:ext>
            </a:extLst>
          </p:cNvPr>
          <p:cNvSpPr txBox="1">
            <a:spLocks/>
          </p:cNvSpPr>
          <p:nvPr/>
        </p:nvSpPr>
        <p:spPr>
          <a:xfrm>
            <a:off x="1289965" y="5116531"/>
            <a:ext cx="6219884" cy="186069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rmAutofit fontScale="97500"/>
          </a:bodyPr>
          <a:lstStyle>
            <a:lvl1pPr marL="0" marR="0" indent="0" algn="l" defTabSz="412667" rtl="0" latinLnBrk="0">
              <a:lnSpc>
                <a:spcPct val="100000"/>
              </a:lnSpc>
              <a:spcBef>
                <a:spcPts val="0"/>
              </a:spcBef>
              <a:spcAft>
                <a:spcPts val="0"/>
              </a:spcAft>
              <a:buClrTx/>
              <a:buSzTx/>
              <a:buFontTx/>
              <a:buNone/>
              <a:tabLst/>
              <a:defRPr sz="3000" b="1" i="0" u="none" strike="noStrike" cap="none" spc="0" baseline="0">
                <a:ln>
                  <a:noFill/>
                </a:ln>
                <a:solidFill>
                  <a:schemeClr val="bg1"/>
                </a:solidFill>
                <a:uFillTx/>
                <a:latin typeface="Arial" charset="0"/>
                <a:ea typeface="Arial" charset="0"/>
                <a:cs typeface="Arial" charset="0"/>
                <a:sym typeface="Proxima Nova Extrabold"/>
              </a:defRPr>
            </a:lvl1pPr>
            <a:lvl2pPr marL="0" marR="0" indent="114277" algn="l" defTabSz="412667" rtl="0" latinLnBrk="0">
              <a:lnSpc>
                <a:spcPct val="100000"/>
              </a:lnSpc>
              <a:spcBef>
                <a:spcPts val="0"/>
              </a:spcBef>
              <a:spcAft>
                <a:spcPts val="0"/>
              </a:spcAft>
              <a:buClrTx/>
              <a:buSzTx/>
              <a:buFontTx/>
              <a:buNone/>
              <a:tabLst/>
              <a:defRPr sz="3699" b="0" i="0" u="none" strike="noStrike" cap="none" spc="0" baseline="0">
                <a:ln>
                  <a:noFill/>
                </a:ln>
                <a:solidFill>
                  <a:srgbClr val="000000"/>
                </a:solidFill>
                <a:uFillTx/>
                <a:latin typeface="+mn-lt"/>
                <a:ea typeface="+mn-ea"/>
                <a:cs typeface="+mn-cs"/>
                <a:sym typeface="Proxima Nova Extrabold"/>
              </a:defRPr>
            </a:lvl2pPr>
            <a:lvl3pPr marL="0" marR="0" indent="228554" algn="l" defTabSz="412667" rtl="0" latinLnBrk="0">
              <a:lnSpc>
                <a:spcPct val="100000"/>
              </a:lnSpc>
              <a:spcBef>
                <a:spcPts val="0"/>
              </a:spcBef>
              <a:spcAft>
                <a:spcPts val="0"/>
              </a:spcAft>
              <a:buClrTx/>
              <a:buSzTx/>
              <a:buFontTx/>
              <a:buNone/>
              <a:tabLst/>
              <a:defRPr sz="3699" b="0" i="0" u="none" strike="noStrike" cap="none" spc="0" baseline="0">
                <a:ln>
                  <a:noFill/>
                </a:ln>
                <a:solidFill>
                  <a:srgbClr val="000000"/>
                </a:solidFill>
                <a:uFillTx/>
                <a:latin typeface="+mn-lt"/>
                <a:ea typeface="+mn-ea"/>
                <a:cs typeface="+mn-cs"/>
                <a:sym typeface="Proxima Nova Extrabold"/>
              </a:defRPr>
            </a:lvl3pPr>
            <a:lvl4pPr marL="0" marR="0" indent="342831" algn="l" defTabSz="412667" rtl="0" latinLnBrk="0">
              <a:lnSpc>
                <a:spcPct val="100000"/>
              </a:lnSpc>
              <a:spcBef>
                <a:spcPts val="0"/>
              </a:spcBef>
              <a:spcAft>
                <a:spcPts val="0"/>
              </a:spcAft>
              <a:buClrTx/>
              <a:buSzTx/>
              <a:buFontTx/>
              <a:buNone/>
              <a:tabLst/>
              <a:defRPr sz="3699" b="0" i="0" u="none" strike="noStrike" cap="none" spc="0" baseline="0">
                <a:ln>
                  <a:noFill/>
                </a:ln>
                <a:solidFill>
                  <a:srgbClr val="000000"/>
                </a:solidFill>
                <a:uFillTx/>
                <a:latin typeface="+mn-lt"/>
                <a:ea typeface="+mn-ea"/>
                <a:cs typeface="+mn-cs"/>
                <a:sym typeface="Proxima Nova Extrabold"/>
              </a:defRPr>
            </a:lvl4pPr>
            <a:lvl5pPr marL="0" marR="0" indent="457109" algn="l" defTabSz="412667" rtl="0" latinLnBrk="0">
              <a:lnSpc>
                <a:spcPct val="100000"/>
              </a:lnSpc>
              <a:spcBef>
                <a:spcPts val="0"/>
              </a:spcBef>
              <a:spcAft>
                <a:spcPts val="0"/>
              </a:spcAft>
              <a:buClrTx/>
              <a:buSzTx/>
              <a:buFontTx/>
              <a:buNone/>
              <a:tabLst/>
              <a:defRPr sz="3699" b="0" i="0" u="none" strike="noStrike" cap="none" spc="0" baseline="0">
                <a:ln>
                  <a:noFill/>
                </a:ln>
                <a:solidFill>
                  <a:srgbClr val="000000"/>
                </a:solidFill>
                <a:uFillTx/>
                <a:latin typeface="+mn-lt"/>
                <a:ea typeface="+mn-ea"/>
                <a:cs typeface="+mn-cs"/>
                <a:sym typeface="Proxima Nova Extrabold"/>
              </a:defRPr>
            </a:lvl5pPr>
            <a:lvl6pPr marL="0" marR="0" indent="571386" algn="l" defTabSz="412667" rtl="0" latinLnBrk="0">
              <a:lnSpc>
                <a:spcPct val="100000"/>
              </a:lnSpc>
              <a:spcBef>
                <a:spcPts val="0"/>
              </a:spcBef>
              <a:spcAft>
                <a:spcPts val="0"/>
              </a:spcAft>
              <a:buClrTx/>
              <a:buSzTx/>
              <a:buFontTx/>
              <a:buNone/>
              <a:tabLst/>
              <a:defRPr sz="3699" b="0" i="0" u="none" strike="noStrike" cap="none" spc="0" baseline="0">
                <a:ln>
                  <a:noFill/>
                </a:ln>
                <a:solidFill>
                  <a:srgbClr val="000000"/>
                </a:solidFill>
                <a:uFillTx/>
                <a:latin typeface="+mn-lt"/>
                <a:ea typeface="+mn-ea"/>
                <a:cs typeface="+mn-cs"/>
                <a:sym typeface="Proxima Nova Extrabold"/>
              </a:defRPr>
            </a:lvl6pPr>
            <a:lvl7pPr marL="0" marR="0" indent="685663" algn="l" defTabSz="412667" rtl="0" latinLnBrk="0">
              <a:lnSpc>
                <a:spcPct val="100000"/>
              </a:lnSpc>
              <a:spcBef>
                <a:spcPts val="0"/>
              </a:spcBef>
              <a:spcAft>
                <a:spcPts val="0"/>
              </a:spcAft>
              <a:buClrTx/>
              <a:buSzTx/>
              <a:buFontTx/>
              <a:buNone/>
              <a:tabLst/>
              <a:defRPr sz="3699" b="0" i="0" u="none" strike="noStrike" cap="none" spc="0" baseline="0">
                <a:ln>
                  <a:noFill/>
                </a:ln>
                <a:solidFill>
                  <a:srgbClr val="000000"/>
                </a:solidFill>
                <a:uFillTx/>
                <a:latin typeface="+mn-lt"/>
                <a:ea typeface="+mn-ea"/>
                <a:cs typeface="+mn-cs"/>
                <a:sym typeface="Proxima Nova Extrabold"/>
              </a:defRPr>
            </a:lvl7pPr>
            <a:lvl8pPr marL="0" marR="0" indent="799940" algn="l" defTabSz="412667" rtl="0" latinLnBrk="0">
              <a:lnSpc>
                <a:spcPct val="100000"/>
              </a:lnSpc>
              <a:spcBef>
                <a:spcPts val="0"/>
              </a:spcBef>
              <a:spcAft>
                <a:spcPts val="0"/>
              </a:spcAft>
              <a:buClrTx/>
              <a:buSzTx/>
              <a:buFontTx/>
              <a:buNone/>
              <a:tabLst/>
              <a:defRPr sz="3699" b="0" i="0" u="none" strike="noStrike" cap="none" spc="0" baseline="0">
                <a:ln>
                  <a:noFill/>
                </a:ln>
                <a:solidFill>
                  <a:srgbClr val="000000"/>
                </a:solidFill>
                <a:uFillTx/>
                <a:latin typeface="+mn-lt"/>
                <a:ea typeface="+mn-ea"/>
                <a:cs typeface="+mn-cs"/>
                <a:sym typeface="Proxima Nova Extrabold"/>
              </a:defRPr>
            </a:lvl8pPr>
            <a:lvl9pPr marL="0" marR="0" indent="914217" algn="l" defTabSz="412667" rtl="0" latinLnBrk="0">
              <a:lnSpc>
                <a:spcPct val="100000"/>
              </a:lnSpc>
              <a:spcBef>
                <a:spcPts val="0"/>
              </a:spcBef>
              <a:spcAft>
                <a:spcPts val="0"/>
              </a:spcAft>
              <a:buClrTx/>
              <a:buSzTx/>
              <a:buFontTx/>
              <a:buNone/>
              <a:tabLst/>
              <a:defRPr sz="3699" b="0" i="0" u="none" strike="noStrike" cap="none" spc="0" baseline="0">
                <a:ln>
                  <a:noFill/>
                </a:ln>
                <a:solidFill>
                  <a:srgbClr val="000000"/>
                </a:solidFill>
                <a:uFillTx/>
                <a:latin typeface="+mn-lt"/>
                <a:ea typeface="+mn-ea"/>
                <a:cs typeface="+mn-cs"/>
                <a:sym typeface="Proxima Nova Extrabold"/>
              </a:defRPr>
            </a:lvl9pPr>
          </a:lstStyle>
          <a:p>
            <a:pPr hangingPunct="1"/>
            <a:r>
              <a:rPr lang="en-US" sz="2400" dirty="0">
                <a:latin typeface="Proxima Nova"/>
              </a:rPr>
              <a:t>Site Coordinator Training</a:t>
            </a:r>
            <a:br>
              <a:rPr lang="en-US" sz="2400" dirty="0">
                <a:latin typeface="Proxima Nova"/>
              </a:rPr>
            </a:br>
            <a:r>
              <a:rPr lang="en-US" sz="1800" dirty="0">
                <a:latin typeface="Proxima Nova"/>
              </a:rPr>
              <a:t>Kyle Cheuvront</a:t>
            </a:r>
            <a:br>
              <a:rPr lang="en-US" sz="1800" dirty="0">
                <a:latin typeface="Proxima Nova"/>
              </a:rPr>
            </a:br>
            <a:r>
              <a:rPr lang="en-US" sz="1800" dirty="0">
                <a:latin typeface="Proxima Nova"/>
              </a:rPr>
              <a:t>1/30/25 &amp; 1/31/25</a:t>
            </a:r>
            <a:br>
              <a:rPr lang="en-US" sz="2400" dirty="0"/>
            </a:br>
            <a:endParaRPr lang="en-US" sz="2400" dirty="0"/>
          </a:p>
        </p:txBody>
      </p:sp>
    </p:spTree>
    <p:extLst>
      <p:ext uri="{BB962C8B-B14F-4D97-AF65-F5344CB8AC3E}">
        <p14:creationId xmlns:p14="http://schemas.microsoft.com/office/powerpoint/2010/main" val="210176519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5469" y="1116244"/>
            <a:ext cx="11259026" cy="5021549"/>
          </a:xfrm>
        </p:spPr>
        <p:txBody>
          <a:bodyPr>
            <a:normAutofit fontScale="92500" lnSpcReduction="20000"/>
          </a:bodyPr>
          <a:lstStyle/>
          <a:p>
            <a:pPr>
              <a:spcBef>
                <a:spcPts val="0"/>
              </a:spcBef>
            </a:pPr>
            <a:endParaRPr lang="en-US" sz="2800" dirty="0">
              <a:solidFill>
                <a:schemeClr val="bg1">
                  <a:lumMod val="50000"/>
                </a:schemeClr>
              </a:solidFill>
              <a:latin typeface="Proxima Nova"/>
            </a:endParaRPr>
          </a:p>
          <a:p>
            <a:pPr marL="742950" lvl="1" indent="-285750">
              <a:lnSpc>
                <a:spcPct val="120000"/>
              </a:lnSpc>
              <a:spcBef>
                <a:spcPts val="0"/>
              </a:spcBef>
              <a:buFont typeface="Arial" panose="020B0604020202020204" pitchFamily="34" charset="0"/>
              <a:buChar char="•"/>
            </a:pPr>
            <a:r>
              <a:rPr lang="en-US" sz="2600" dirty="0">
                <a:latin typeface="Proxima Nova"/>
                <a:ea typeface="ＭＳ Ｐゴシック" pitchFamily="34" charset="-128"/>
              </a:rPr>
              <a:t>You must have 40 or more registered participants </a:t>
            </a:r>
            <a:r>
              <a:rPr lang="en-US" sz="2600" u="sng" dirty="0">
                <a:latin typeface="Proxima Nova"/>
                <a:ea typeface="ＭＳ Ｐゴシック" pitchFamily="34" charset="-128"/>
              </a:rPr>
              <a:t>by your lockdown date 2 weeks before your event by 4pm ET </a:t>
            </a:r>
            <a:r>
              <a:rPr lang="en-US" sz="2600" dirty="0">
                <a:latin typeface="Proxima Nova"/>
                <a:ea typeface="ＭＳ Ｐゴシック" pitchFamily="34" charset="-128"/>
              </a:rPr>
              <a:t>to host an event</a:t>
            </a:r>
          </a:p>
          <a:p>
            <a:pPr marL="742950" lvl="1" indent="-285750">
              <a:lnSpc>
                <a:spcPct val="120000"/>
              </a:lnSpc>
              <a:spcBef>
                <a:spcPts val="0"/>
              </a:spcBef>
              <a:buFont typeface="Arial" panose="020B0604020202020204" pitchFamily="34" charset="0"/>
              <a:buChar char="•"/>
            </a:pPr>
            <a:r>
              <a:rPr lang="en-US" sz="2600" dirty="0">
                <a:latin typeface="Proxima Nova"/>
                <a:ea typeface="ＭＳ Ｐゴシック" pitchFamily="34" charset="-128"/>
              </a:rPr>
              <a:t>Standard Screening hours: Monday-Friday 7:00a.m.-7:00p.m. ET</a:t>
            </a:r>
          </a:p>
          <a:p>
            <a:pPr marL="742950" lvl="1" indent="-285750">
              <a:lnSpc>
                <a:spcPct val="120000"/>
              </a:lnSpc>
              <a:spcBef>
                <a:spcPts val="0"/>
              </a:spcBef>
              <a:buFont typeface="Arial" panose="020B0604020202020204" pitchFamily="34" charset="0"/>
              <a:buChar char="•"/>
            </a:pPr>
            <a:r>
              <a:rPr lang="en-US" sz="2600" dirty="0">
                <a:latin typeface="Proxima Nova"/>
                <a:ea typeface="ＭＳ Ｐゴシック" pitchFamily="34" charset="-128"/>
              </a:rPr>
              <a:t>Screening dates, times and locations are scheduled and confirmed prior to the event</a:t>
            </a:r>
          </a:p>
          <a:p>
            <a:pPr marL="742950" lvl="1" indent="-285750">
              <a:lnSpc>
                <a:spcPct val="120000"/>
              </a:lnSpc>
              <a:spcBef>
                <a:spcPts val="0"/>
              </a:spcBef>
              <a:buFont typeface="Arial" panose="020B0604020202020204" pitchFamily="34" charset="0"/>
              <a:buChar char="•"/>
            </a:pPr>
            <a:r>
              <a:rPr lang="en-US" sz="2600" dirty="0">
                <a:latin typeface="Proxima Nova"/>
                <a:ea typeface="ＭＳ Ｐゴシック" pitchFamily="34" charset="-128"/>
              </a:rPr>
              <a:t>Quest will provide examiners and registration clerk</a:t>
            </a:r>
          </a:p>
          <a:p>
            <a:pPr marL="742950" lvl="1" indent="-285750">
              <a:lnSpc>
                <a:spcPct val="120000"/>
              </a:lnSpc>
              <a:spcBef>
                <a:spcPts val="0"/>
              </a:spcBef>
              <a:buFont typeface="Arial" panose="020B0604020202020204" pitchFamily="34" charset="0"/>
              <a:buChar char="•"/>
            </a:pPr>
            <a:r>
              <a:rPr lang="en-US" sz="2600" dirty="0">
                <a:latin typeface="Proxima Nova"/>
                <a:ea typeface="ＭＳ Ｐゴシック" pitchFamily="34" charset="-128"/>
              </a:rPr>
              <a:t>One examiner can screen 4 participants per hour</a:t>
            </a:r>
          </a:p>
          <a:p>
            <a:pPr marL="742950" lvl="1" indent="-285750">
              <a:lnSpc>
                <a:spcPct val="120000"/>
              </a:lnSpc>
              <a:spcBef>
                <a:spcPts val="0"/>
              </a:spcBef>
              <a:buFont typeface="Arial" panose="020B0604020202020204" pitchFamily="34" charset="0"/>
              <a:buChar char="•"/>
            </a:pPr>
            <a:r>
              <a:rPr lang="en-US" sz="2600" dirty="0">
                <a:latin typeface="Proxima Nova"/>
                <a:ea typeface="ＭＳ Ｐゴシック" pitchFamily="34" charset="-128"/>
              </a:rPr>
              <a:t>The screening hours and number of examiners depend on how much space is available and how many participants have scheduled appointments</a:t>
            </a:r>
          </a:p>
          <a:p>
            <a:pPr marL="742950" lvl="1" indent="-285750">
              <a:lnSpc>
                <a:spcPct val="120000"/>
              </a:lnSpc>
              <a:spcBef>
                <a:spcPts val="0"/>
              </a:spcBef>
              <a:buFont typeface="Arial" panose="020B0604020202020204" pitchFamily="34" charset="0"/>
              <a:buChar char="•"/>
            </a:pPr>
            <a:r>
              <a:rPr lang="en-US" sz="2600" dirty="0">
                <a:latin typeface="Proxima Nova"/>
                <a:ea typeface="ＭＳ Ｐゴシック" pitchFamily="34" charset="-128"/>
              </a:rPr>
              <a:t>It is recommended but not required to fast before the screening event in order to receive the most accurate results</a:t>
            </a:r>
          </a:p>
          <a:p>
            <a:pPr marL="742950" lvl="1" indent="-285750">
              <a:lnSpc>
                <a:spcPct val="120000"/>
              </a:lnSpc>
              <a:spcBef>
                <a:spcPts val="0"/>
              </a:spcBef>
              <a:buFont typeface="Arial" panose="020B0604020202020204" pitchFamily="34" charset="0"/>
              <a:buChar char="•"/>
            </a:pPr>
            <a:r>
              <a:rPr lang="en-US" sz="2600" dirty="0">
                <a:latin typeface="Proxima Nova"/>
                <a:ea typeface="ＭＳ Ｐゴシック" pitchFamily="34" charset="-128"/>
              </a:rPr>
              <a:t>Morning screenings are encouraged</a:t>
            </a:r>
            <a:endParaRPr lang="en-US" sz="2600" dirty="0">
              <a:latin typeface="Proxima Nova"/>
            </a:endParaRPr>
          </a:p>
        </p:txBody>
      </p:sp>
      <p:sp>
        <p:nvSpPr>
          <p:cNvPr id="3" name="Title 2"/>
          <p:cNvSpPr>
            <a:spLocks noGrp="1"/>
          </p:cNvSpPr>
          <p:nvPr>
            <p:ph type="title"/>
          </p:nvPr>
        </p:nvSpPr>
        <p:spPr>
          <a:xfrm>
            <a:off x="289932" y="57150"/>
            <a:ext cx="11054563" cy="1059094"/>
          </a:xfrm>
        </p:spPr>
        <p:txBody>
          <a:bodyPr>
            <a:normAutofit/>
          </a:bodyPr>
          <a:lstStyle/>
          <a:p>
            <a:r>
              <a:rPr lang="en-US" sz="4000" b="0" dirty="0">
                <a:latin typeface="+mj-lt"/>
              </a:rPr>
              <a:t>SHBP-sponsored Onsite Screening Events</a:t>
            </a:r>
          </a:p>
        </p:txBody>
      </p:sp>
      <p:sp>
        <p:nvSpPr>
          <p:cNvPr id="5" name="Slide Number Placeholder 4">
            <a:extLst>
              <a:ext uri="{FF2B5EF4-FFF2-40B4-BE49-F238E27FC236}">
                <a16:creationId xmlns:a16="http://schemas.microsoft.com/office/drawing/2014/main" id="{3C46F680-E625-490B-A0A7-647715AAE870}"/>
              </a:ext>
            </a:extLst>
          </p:cNvPr>
          <p:cNvSpPr>
            <a:spLocks noGrp="1"/>
          </p:cNvSpPr>
          <p:nvPr>
            <p:ph type="sldNum" sz="quarter" idx="2"/>
          </p:nvPr>
        </p:nvSpPr>
        <p:spPr/>
        <p:txBody>
          <a:bodyPr/>
          <a:lstStyle/>
          <a:p>
            <a:fld id="{86CB4B4D-7CA3-9044-876B-883B54F8677D}" type="slidenum">
              <a:rPr lang="en-US" smtClean="0"/>
              <a:t>10</a:t>
            </a:fld>
            <a:endParaRPr lang="en-US" dirty="0"/>
          </a:p>
        </p:txBody>
      </p:sp>
      <p:sp>
        <p:nvSpPr>
          <p:cNvPr id="4" name="TextBox 3">
            <a:extLst>
              <a:ext uri="{FF2B5EF4-FFF2-40B4-BE49-F238E27FC236}">
                <a16:creationId xmlns:a16="http://schemas.microsoft.com/office/drawing/2014/main" id="{DCD41AF0-9D91-4583-9CFB-7F5B8FD00522}"/>
              </a:ext>
            </a:extLst>
          </p:cNvPr>
          <p:cNvSpPr txBox="1"/>
          <p:nvPr/>
        </p:nvSpPr>
        <p:spPr>
          <a:xfrm>
            <a:off x="497207" y="864920"/>
            <a:ext cx="10435549"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825500"/>
            <a:r>
              <a:rPr lang="en-US" sz="3000" i="1" dirty="0">
                <a:solidFill>
                  <a:srgbClr val="1ABA9C"/>
                </a:solidFill>
              </a:rPr>
              <a:t>Screenings will occur between March 1</a:t>
            </a:r>
            <a:r>
              <a:rPr lang="en-US" sz="3000" i="1" baseline="30000" dirty="0">
                <a:solidFill>
                  <a:srgbClr val="1ABA9C"/>
                </a:solidFill>
              </a:rPr>
              <a:t>st</a:t>
            </a:r>
            <a:r>
              <a:rPr lang="en-US" sz="3000" i="1" dirty="0">
                <a:solidFill>
                  <a:srgbClr val="1ABA9C"/>
                </a:solidFill>
              </a:rPr>
              <a:t> - October  31</a:t>
            </a:r>
            <a:r>
              <a:rPr lang="en-US" sz="3000" i="1" baseline="30000" dirty="0">
                <a:solidFill>
                  <a:srgbClr val="1ABA9C"/>
                </a:solidFill>
              </a:rPr>
              <a:t>st</a:t>
            </a:r>
            <a:r>
              <a:rPr lang="en-US" sz="3000" i="1" dirty="0">
                <a:solidFill>
                  <a:srgbClr val="1ABA9C"/>
                </a:solidFill>
              </a:rPr>
              <a:t> 2025</a:t>
            </a:r>
            <a:endParaRPr kumimoji="0" lang="en-US" sz="3000" b="0" i="0" u="none" strike="noStrike" cap="none" spc="0" normalizeH="0" baseline="0" dirty="0">
              <a:ln>
                <a:noFill/>
              </a:ln>
              <a:solidFill>
                <a:srgbClr val="000000"/>
              </a:solidFill>
              <a:effectLst/>
              <a:uFillTx/>
              <a:latin typeface="Proxima Nova"/>
              <a:ea typeface="Proxima Nova"/>
              <a:cs typeface="Proxima Nova"/>
              <a:sym typeface="Proxima Nova"/>
            </a:endParaRPr>
          </a:p>
        </p:txBody>
      </p:sp>
    </p:spTree>
    <p:extLst>
      <p:ext uri="{BB962C8B-B14F-4D97-AF65-F5344CB8AC3E}">
        <p14:creationId xmlns:p14="http://schemas.microsoft.com/office/powerpoint/2010/main" val="268391564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76661" y="2642467"/>
            <a:ext cx="10547053" cy="3269235"/>
          </a:xfrm>
        </p:spPr>
        <p:txBody>
          <a:bodyPr>
            <a:normAutofit/>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sz="2000" dirty="0">
                <a:effectLst/>
                <a:latin typeface="Proxima Nova" panose="02000506030000020004"/>
                <a:ea typeface="Times New Roman" panose="02020603050405020304" pitchFamily="18" charset="0"/>
              </a:rPr>
              <a:t>Quest providers cannot come to work sick and/or experiencing symptoms. </a:t>
            </a:r>
            <a:endParaRPr lang="en-US" sz="2000" dirty="0">
              <a:effectLst/>
              <a:latin typeface="Proxima Nova" panose="02000506030000020004"/>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000" dirty="0">
                <a:effectLst/>
                <a:latin typeface="Proxima Nova" panose="02000506030000020004"/>
                <a:ea typeface="Times New Roman" panose="02020603050405020304" pitchFamily="18" charset="0"/>
              </a:rPr>
              <a:t>All equipment, including tables and chairs, provided for the specimen collection at on-site events are disinfected after each participant.</a:t>
            </a:r>
            <a:endParaRPr lang="en-US" sz="2000" dirty="0">
              <a:effectLst/>
              <a:latin typeface="Proxima Nova" panose="02000506030000020004"/>
              <a:ea typeface="Calibri" panose="020F0502020204030204" pitchFamily="34" charset="0"/>
            </a:endParaRPr>
          </a:p>
          <a:p>
            <a:pPr marL="457200" lvl="1" indent="0">
              <a:lnSpc>
                <a:spcPct val="120000"/>
              </a:lnSpc>
              <a:spcBef>
                <a:spcPts val="0"/>
              </a:spcBef>
              <a:buNone/>
            </a:pPr>
            <a:endParaRPr lang="en-US" sz="2600" dirty="0">
              <a:latin typeface="Proxima Nova"/>
              <a:ea typeface="ＭＳ Ｐゴシック" pitchFamily="34" charset="-128"/>
            </a:endParaRPr>
          </a:p>
        </p:txBody>
      </p:sp>
      <p:sp>
        <p:nvSpPr>
          <p:cNvPr id="3" name="Title 2"/>
          <p:cNvSpPr>
            <a:spLocks noGrp="1"/>
          </p:cNvSpPr>
          <p:nvPr>
            <p:ph type="title"/>
          </p:nvPr>
        </p:nvSpPr>
        <p:spPr>
          <a:xfrm>
            <a:off x="289932" y="57150"/>
            <a:ext cx="11054563" cy="1059094"/>
          </a:xfrm>
        </p:spPr>
        <p:txBody>
          <a:bodyPr>
            <a:normAutofit/>
          </a:bodyPr>
          <a:lstStyle/>
          <a:p>
            <a:r>
              <a:rPr lang="en-US" sz="4000" b="0" dirty="0">
                <a:latin typeface="+mj-lt"/>
              </a:rPr>
              <a:t>Safety Guidelines</a:t>
            </a:r>
          </a:p>
        </p:txBody>
      </p:sp>
      <p:sp>
        <p:nvSpPr>
          <p:cNvPr id="5" name="Slide Number Placeholder 4">
            <a:extLst>
              <a:ext uri="{FF2B5EF4-FFF2-40B4-BE49-F238E27FC236}">
                <a16:creationId xmlns:a16="http://schemas.microsoft.com/office/drawing/2014/main" id="{3C46F680-E625-490B-A0A7-647715AAE870}"/>
              </a:ext>
            </a:extLst>
          </p:cNvPr>
          <p:cNvSpPr>
            <a:spLocks noGrp="1"/>
          </p:cNvSpPr>
          <p:nvPr>
            <p:ph type="sldNum" sz="quarter" idx="2"/>
          </p:nvPr>
        </p:nvSpPr>
        <p:spPr/>
        <p:txBody>
          <a:bodyPr/>
          <a:lstStyle/>
          <a:p>
            <a:fld id="{86CB4B4D-7CA3-9044-876B-883B54F8677D}" type="slidenum">
              <a:rPr lang="en-US" smtClean="0"/>
              <a:t>11</a:t>
            </a:fld>
            <a:endParaRPr lang="en-US" dirty="0"/>
          </a:p>
        </p:txBody>
      </p:sp>
      <p:sp>
        <p:nvSpPr>
          <p:cNvPr id="4" name="TextBox 3">
            <a:extLst>
              <a:ext uri="{FF2B5EF4-FFF2-40B4-BE49-F238E27FC236}">
                <a16:creationId xmlns:a16="http://schemas.microsoft.com/office/drawing/2014/main" id="{DCD41AF0-9D91-4583-9CFB-7F5B8FD00522}"/>
              </a:ext>
            </a:extLst>
          </p:cNvPr>
          <p:cNvSpPr txBox="1"/>
          <p:nvPr/>
        </p:nvSpPr>
        <p:spPr>
          <a:xfrm>
            <a:off x="409795" y="1627003"/>
            <a:ext cx="10934700"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825500"/>
            <a:r>
              <a:rPr lang="en-US" sz="2000" i="1" dirty="0">
                <a:solidFill>
                  <a:srgbClr val="1ABA9C"/>
                </a:solidFill>
                <a:effectLst/>
                <a:ea typeface="Calibri" panose="020F0502020204030204" pitchFamily="34" charset="0"/>
              </a:rPr>
              <a:t>To ensure the safety of everyone, we have updated our event guidelines as follows:</a:t>
            </a:r>
          </a:p>
          <a:p>
            <a:pPr defTabSz="825500"/>
            <a:endParaRPr kumimoji="0" lang="en-US" sz="2000" b="0" i="0" u="none" strike="noStrike" cap="none" spc="0" normalizeH="0" baseline="0" dirty="0">
              <a:ln>
                <a:noFill/>
              </a:ln>
              <a:solidFill>
                <a:srgbClr val="000000"/>
              </a:solidFill>
              <a:effectLst/>
              <a:uFillTx/>
              <a:latin typeface="Proxima Nova"/>
              <a:ea typeface="Proxima Nova"/>
              <a:cs typeface="Proxima Nova"/>
              <a:sym typeface="Proxima Nova"/>
            </a:endParaRPr>
          </a:p>
        </p:txBody>
      </p:sp>
    </p:spTree>
    <p:extLst>
      <p:ext uri="{BB962C8B-B14F-4D97-AF65-F5344CB8AC3E}">
        <p14:creationId xmlns:p14="http://schemas.microsoft.com/office/powerpoint/2010/main" val="361046357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99963" y="972431"/>
            <a:ext cx="6549230" cy="945071"/>
          </a:xfrm>
        </p:spPr>
        <p:txBody>
          <a:bodyPr>
            <a:normAutofit/>
          </a:bodyPr>
          <a:lstStyle/>
          <a:p>
            <a:pPr marL="0" indent="0">
              <a:lnSpc>
                <a:spcPct val="110000"/>
              </a:lnSpc>
              <a:spcBef>
                <a:spcPts val="0"/>
              </a:spcBef>
              <a:buNone/>
            </a:pPr>
            <a:r>
              <a:rPr lang="en-US" sz="2600" i="1" dirty="0">
                <a:solidFill>
                  <a:srgbClr val="1ABA9C"/>
                </a:solidFill>
                <a:latin typeface="Proxima Nova"/>
              </a:rPr>
              <a:t>Marketing items can be found here:</a:t>
            </a:r>
          </a:p>
          <a:p>
            <a:pPr marL="0" indent="0">
              <a:lnSpc>
                <a:spcPct val="110000"/>
              </a:lnSpc>
              <a:spcBef>
                <a:spcPts val="0"/>
              </a:spcBef>
              <a:buNone/>
            </a:pPr>
            <a:r>
              <a:rPr lang="en-US" sz="2400" dirty="0">
                <a:solidFill>
                  <a:srgbClr val="1ABA9C"/>
                </a:solidFill>
                <a:latin typeface="Proxima Nova"/>
                <a:hlinkClick r:id="rId3"/>
              </a:rPr>
              <a:t>www.BeWellSHBP.com/screenings--support</a:t>
            </a:r>
            <a:endParaRPr lang="en-US" sz="2400" dirty="0">
              <a:solidFill>
                <a:srgbClr val="1ABA9C"/>
              </a:solidFill>
              <a:latin typeface="Proxima Nova"/>
            </a:endParaRPr>
          </a:p>
        </p:txBody>
      </p:sp>
      <p:sp>
        <p:nvSpPr>
          <p:cNvPr id="3" name="Title 2"/>
          <p:cNvSpPr>
            <a:spLocks noGrp="1"/>
          </p:cNvSpPr>
          <p:nvPr>
            <p:ph type="title"/>
          </p:nvPr>
        </p:nvSpPr>
        <p:spPr>
          <a:xfrm>
            <a:off x="334538" y="57150"/>
            <a:ext cx="11009958" cy="1059094"/>
          </a:xfrm>
        </p:spPr>
        <p:txBody>
          <a:bodyPr>
            <a:normAutofit/>
          </a:bodyPr>
          <a:lstStyle/>
          <a:p>
            <a:r>
              <a:rPr lang="en-US" sz="4000" b="0" dirty="0">
                <a:latin typeface="+mj-lt"/>
              </a:rPr>
              <a:t>Marketing – Screening Support Documents</a:t>
            </a:r>
          </a:p>
        </p:txBody>
      </p:sp>
      <p:sp>
        <p:nvSpPr>
          <p:cNvPr id="7" name="TextBox 6">
            <a:extLst>
              <a:ext uri="{FF2B5EF4-FFF2-40B4-BE49-F238E27FC236}">
                <a16:creationId xmlns:a16="http://schemas.microsoft.com/office/drawing/2014/main" id="{E9D05DAB-3312-401F-ACED-05A7D3EDD80F}"/>
              </a:ext>
            </a:extLst>
          </p:cNvPr>
          <p:cNvSpPr txBox="1"/>
          <p:nvPr/>
        </p:nvSpPr>
        <p:spPr>
          <a:xfrm>
            <a:off x="442329" y="3539391"/>
            <a:ext cx="5397188" cy="28110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1" algn="l" defTabSz="825500"/>
            <a:r>
              <a:rPr lang="en-US" sz="2200" dirty="0">
                <a:solidFill>
                  <a:srgbClr val="1ABA9C"/>
                </a:solidFill>
              </a:rPr>
              <a:t>These include:</a:t>
            </a:r>
            <a:endParaRPr kumimoji="0" lang="en-US" sz="2200" b="0" i="0" strike="noStrike" cap="none" spc="0" normalizeH="0" baseline="0" dirty="0">
              <a:ln>
                <a:noFill/>
              </a:ln>
              <a:solidFill>
                <a:srgbClr val="1ABA9C"/>
              </a:solidFill>
              <a:effectLst/>
              <a:uFillTx/>
              <a:sym typeface="Proxima Nova"/>
            </a:endParaRPr>
          </a:p>
          <a:p>
            <a:pPr marL="342900" marR="0" indent="-342900" algn="l" defTabSz="825500" rtl="0" fontAlgn="auto" latinLnBrk="0" hangingPunct="0">
              <a:lnSpc>
                <a:spcPct val="100000"/>
              </a:lnSpc>
              <a:spcBef>
                <a:spcPts val="0"/>
              </a:spcBef>
              <a:spcAft>
                <a:spcPts val="0"/>
              </a:spcAft>
              <a:buSzTx/>
              <a:buFont typeface="Arial" panose="020B0604020202020204" pitchFamily="34" charset="0"/>
              <a:buChar char="•"/>
              <a:tabLst/>
            </a:pPr>
            <a:r>
              <a:rPr kumimoji="0" lang="en-US" sz="2200" b="0" i="0" u="none" strike="noStrike" cap="none" spc="0" normalizeH="0" baseline="0" dirty="0">
                <a:ln>
                  <a:noFill/>
                </a:ln>
                <a:solidFill>
                  <a:srgbClr val="000000"/>
                </a:solidFill>
                <a:effectLst/>
                <a:uFillTx/>
                <a:latin typeface="Proxima Nova"/>
                <a:ea typeface="Proxima Nova"/>
                <a:cs typeface="Proxima Nova"/>
                <a:sym typeface="Proxima Nova"/>
              </a:rPr>
              <a:t>Screening FAQ Flyer</a:t>
            </a:r>
          </a:p>
          <a:p>
            <a:pPr marL="342900" marR="0" indent="-342900" algn="l" defTabSz="825500" rtl="0" fontAlgn="auto" latinLnBrk="0" hangingPunct="0">
              <a:lnSpc>
                <a:spcPct val="100000"/>
              </a:lnSpc>
              <a:spcBef>
                <a:spcPts val="0"/>
              </a:spcBef>
              <a:spcAft>
                <a:spcPts val="0"/>
              </a:spcAft>
              <a:buSzTx/>
              <a:buFont typeface="Arial" panose="020B0604020202020204" pitchFamily="34" charset="0"/>
              <a:buChar char="•"/>
              <a:tabLst/>
            </a:pPr>
            <a:r>
              <a:rPr lang="en-US" sz="2200" dirty="0"/>
              <a:t>Screening Site Coordinator Checklist</a:t>
            </a:r>
          </a:p>
          <a:p>
            <a:pPr marL="342900" marR="0" indent="-342900" algn="l" defTabSz="825500" rtl="0" fontAlgn="auto" latinLnBrk="0" hangingPunct="0">
              <a:lnSpc>
                <a:spcPct val="100000"/>
              </a:lnSpc>
              <a:spcBef>
                <a:spcPts val="0"/>
              </a:spcBef>
              <a:spcAft>
                <a:spcPts val="0"/>
              </a:spcAft>
              <a:buSzTx/>
              <a:buFont typeface="Arial" panose="020B0604020202020204" pitchFamily="34" charset="0"/>
              <a:buChar char="•"/>
              <a:tabLst/>
            </a:pPr>
            <a:r>
              <a:rPr kumimoji="0" lang="en-US" sz="2200" b="0" i="0" u="none" strike="noStrike" cap="none" spc="0" normalizeH="0" baseline="0" dirty="0">
                <a:ln>
                  <a:noFill/>
                </a:ln>
                <a:solidFill>
                  <a:srgbClr val="000000"/>
                </a:solidFill>
                <a:effectLst/>
                <a:uFillTx/>
                <a:latin typeface="Proxima Nova"/>
                <a:ea typeface="Proxima Nova"/>
                <a:cs typeface="Proxima Nova"/>
                <a:sym typeface="Proxima Nova"/>
              </a:rPr>
              <a:t>Email templates to send to SHBP members to help e</a:t>
            </a:r>
            <a:r>
              <a:rPr lang="en-US" sz="2200" dirty="0"/>
              <a:t>ncourage sign ups</a:t>
            </a:r>
          </a:p>
          <a:p>
            <a:pPr marL="342900" marR="0" indent="-342900" algn="l" defTabSz="825500" rtl="0" fontAlgn="auto" latinLnBrk="0" hangingPunct="0">
              <a:lnSpc>
                <a:spcPct val="100000"/>
              </a:lnSpc>
              <a:spcBef>
                <a:spcPts val="0"/>
              </a:spcBef>
              <a:spcAft>
                <a:spcPts val="0"/>
              </a:spcAft>
              <a:buSzTx/>
              <a:buFont typeface="Arial" panose="020B0604020202020204" pitchFamily="34" charset="0"/>
              <a:buChar char="•"/>
              <a:tabLst/>
            </a:pPr>
            <a:r>
              <a:rPr kumimoji="0" lang="en-US" sz="2200" b="0" i="0" u="none" strike="noStrike" cap="none" spc="0" normalizeH="0" baseline="0" dirty="0">
                <a:ln>
                  <a:noFill/>
                </a:ln>
                <a:solidFill>
                  <a:srgbClr val="000000"/>
                </a:solidFill>
                <a:effectLst/>
                <a:uFillTx/>
                <a:latin typeface="Proxima Nova"/>
                <a:ea typeface="Proxima Nova"/>
                <a:cs typeface="Proxima Nova"/>
                <a:sym typeface="Proxima Nova"/>
              </a:rPr>
              <a:t>Event Promotional </a:t>
            </a:r>
            <a:r>
              <a:rPr lang="en-US" sz="2200" dirty="0"/>
              <a:t>Posters</a:t>
            </a:r>
          </a:p>
          <a:p>
            <a:pPr marL="342900" marR="0" indent="-342900" algn="l" defTabSz="825500" rtl="0" fontAlgn="auto" latinLnBrk="0" hangingPunct="0">
              <a:lnSpc>
                <a:spcPct val="100000"/>
              </a:lnSpc>
              <a:spcBef>
                <a:spcPts val="0"/>
              </a:spcBef>
              <a:spcAft>
                <a:spcPts val="0"/>
              </a:spcAft>
              <a:buSzTx/>
              <a:buFont typeface="Arial" panose="020B0604020202020204" pitchFamily="34" charset="0"/>
              <a:buChar char="•"/>
              <a:tabLst/>
            </a:pPr>
            <a:r>
              <a:rPr kumimoji="0" lang="en-US" sz="2200" b="0" i="0" u="none" strike="noStrike" cap="none" spc="0" normalizeH="0" baseline="0" dirty="0">
                <a:ln>
                  <a:noFill/>
                </a:ln>
                <a:solidFill>
                  <a:srgbClr val="000000"/>
                </a:solidFill>
                <a:effectLst/>
                <a:uFillTx/>
                <a:latin typeface="Proxima Nova"/>
                <a:ea typeface="Proxima Nova"/>
                <a:cs typeface="Proxima Nova"/>
                <a:sym typeface="Proxima Nova"/>
              </a:rPr>
              <a:t>Directional Arrow Signs</a:t>
            </a:r>
          </a:p>
          <a:p>
            <a:pPr marL="342900" marR="0" indent="-342900" algn="l" defTabSz="825500" rtl="0" fontAlgn="auto" latinLnBrk="0" hangingPunct="0">
              <a:lnSpc>
                <a:spcPct val="100000"/>
              </a:lnSpc>
              <a:spcBef>
                <a:spcPts val="0"/>
              </a:spcBef>
              <a:spcAft>
                <a:spcPts val="0"/>
              </a:spcAft>
              <a:buSzTx/>
              <a:buFont typeface="Arial" panose="020B0604020202020204" pitchFamily="34" charset="0"/>
              <a:buChar char="•"/>
              <a:tabLst/>
            </a:pPr>
            <a:r>
              <a:rPr lang="en-US" sz="2200" dirty="0"/>
              <a:t>Screening Room Signs</a:t>
            </a:r>
            <a:endParaRPr kumimoji="0" lang="en-US" sz="2200" b="0" i="0" u="none" strike="noStrike" cap="none" spc="0" normalizeH="0" baseline="0" dirty="0">
              <a:ln>
                <a:noFill/>
              </a:ln>
              <a:solidFill>
                <a:srgbClr val="000000"/>
              </a:solidFill>
              <a:effectLst/>
              <a:uFillTx/>
              <a:latin typeface="Proxima Nova"/>
              <a:ea typeface="Proxima Nova"/>
              <a:cs typeface="Proxima Nova"/>
              <a:sym typeface="Proxima Nova"/>
            </a:endParaRPr>
          </a:p>
        </p:txBody>
      </p:sp>
      <p:sp>
        <p:nvSpPr>
          <p:cNvPr id="5" name="Slide Number Placeholder 4">
            <a:extLst>
              <a:ext uri="{FF2B5EF4-FFF2-40B4-BE49-F238E27FC236}">
                <a16:creationId xmlns:a16="http://schemas.microsoft.com/office/drawing/2014/main" id="{59D56A96-BF32-4A88-AB75-DD2404A17EDC}"/>
              </a:ext>
            </a:extLst>
          </p:cNvPr>
          <p:cNvSpPr>
            <a:spLocks noGrp="1"/>
          </p:cNvSpPr>
          <p:nvPr>
            <p:ph type="sldNum" sz="quarter" idx="2"/>
          </p:nvPr>
        </p:nvSpPr>
        <p:spPr/>
        <p:txBody>
          <a:bodyPr/>
          <a:lstStyle/>
          <a:p>
            <a:fld id="{86CB4B4D-7CA3-9044-876B-883B54F8677D}" type="slidenum">
              <a:rPr lang="en-US" smtClean="0"/>
              <a:t>12</a:t>
            </a:fld>
            <a:endParaRPr lang="en-US" dirty="0"/>
          </a:p>
        </p:txBody>
      </p:sp>
      <p:pic>
        <p:nvPicPr>
          <p:cNvPr id="8" name="Picture 7">
            <a:extLst>
              <a:ext uri="{FF2B5EF4-FFF2-40B4-BE49-F238E27FC236}">
                <a16:creationId xmlns:a16="http://schemas.microsoft.com/office/drawing/2014/main" id="{A947F52B-2D61-4D62-AAFE-8B239CBAD673}"/>
              </a:ext>
            </a:extLst>
          </p:cNvPr>
          <p:cNvPicPr>
            <a:picLocks noChangeAspect="1"/>
          </p:cNvPicPr>
          <p:nvPr/>
        </p:nvPicPr>
        <p:blipFill>
          <a:blip r:embed="rId4"/>
          <a:stretch>
            <a:fillRect/>
          </a:stretch>
        </p:blipFill>
        <p:spPr>
          <a:xfrm>
            <a:off x="587828" y="1917502"/>
            <a:ext cx="4836013" cy="1621889"/>
          </a:xfrm>
          <a:prstGeom prst="rect">
            <a:avLst/>
          </a:prstGeom>
        </p:spPr>
      </p:pic>
    </p:spTree>
    <p:extLst>
      <p:ext uri="{BB962C8B-B14F-4D97-AF65-F5344CB8AC3E}">
        <p14:creationId xmlns:p14="http://schemas.microsoft.com/office/powerpoint/2010/main" val="71815377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BA0F62D-8445-4A0C-9AEA-5C0BCFCDBF7A}"/>
              </a:ext>
            </a:extLst>
          </p:cNvPr>
          <p:cNvSpPr>
            <a:spLocks noGrp="1"/>
          </p:cNvSpPr>
          <p:nvPr>
            <p:ph type="title"/>
          </p:nvPr>
        </p:nvSpPr>
        <p:spPr/>
        <p:txBody>
          <a:bodyPr/>
          <a:lstStyle/>
          <a:p>
            <a:r>
              <a:rPr lang="en-US" sz="4000" dirty="0"/>
              <a:t>Execution</a:t>
            </a:r>
            <a:r>
              <a:rPr lang="en-US" dirty="0"/>
              <a:t>: Participant Launch</a:t>
            </a:r>
          </a:p>
        </p:txBody>
      </p:sp>
    </p:spTree>
    <p:extLst>
      <p:ext uri="{BB962C8B-B14F-4D97-AF65-F5344CB8AC3E}">
        <p14:creationId xmlns:p14="http://schemas.microsoft.com/office/powerpoint/2010/main" val="29375515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384224" y="1029948"/>
            <a:ext cx="11327941" cy="1059094"/>
          </a:xfrm>
        </p:spPr>
        <p:txBody>
          <a:bodyPr>
            <a:normAutofit/>
          </a:bodyPr>
          <a:lstStyle/>
          <a:p>
            <a:pPr marL="0" indent="0">
              <a:buNone/>
            </a:pPr>
            <a:r>
              <a:rPr lang="en-US" sz="2700" dirty="0">
                <a:solidFill>
                  <a:srgbClr val="1ABA9C"/>
                </a:solidFill>
                <a:latin typeface="Proxima Nova"/>
              </a:rPr>
              <a:t>Participant Login:</a:t>
            </a:r>
          </a:p>
          <a:p>
            <a:pPr marL="0" indent="0">
              <a:spcBef>
                <a:spcPts val="600"/>
              </a:spcBef>
              <a:buNone/>
            </a:pPr>
            <a:endParaRPr lang="en-US" sz="2200" dirty="0">
              <a:solidFill>
                <a:schemeClr val="tx1"/>
              </a:solidFill>
              <a:latin typeface="Proxima Nova"/>
            </a:endParaRPr>
          </a:p>
          <a:p>
            <a:pPr>
              <a:spcBef>
                <a:spcPts val="0"/>
              </a:spcBef>
            </a:pPr>
            <a:endParaRPr lang="en-US" sz="2000" dirty="0">
              <a:solidFill>
                <a:schemeClr val="tx1"/>
              </a:solidFill>
              <a:latin typeface="Proxima Nova"/>
            </a:endParaRPr>
          </a:p>
        </p:txBody>
      </p:sp>
      <p:sp>
        <p:nvSpPr>
          <p:cNvPr id="3" name="Title 2"/>
          <p:cNvSpPr>
            <a:spLocks noGrp="1"/>
          </p:cNvSpPr>
          <p:nvPr>
            <p:ph type="title"/>
          </p:nvPr>
        </p:nvSpPr>
        <p:spPr>
          <a:xfrm>
            <a:off x="390294" y="57150"/>
            <a:ext cx="10954202" cy="1059094"/>
          </a:xfrm>
        </p:spPr>
        <p:txBody>
          <a:bodyPr>
            <a:normAutofit/>
          </a:bodyPr>
          <a:lstStyle/>
          <a:p>
            <a:r>
              <a:rPr lang="en-US" sz="4000" b="0" dirty="0">
                <a:latin typeface="+mj-lt"/>
              </a:rPr>
              <a:t>Accessing Quest Scheduler</a:t>
            </a:r>
          </a:p>
        </p:txBody>
      </p:sp>
      <p:sp>
        <p:nvSpPr>
          <p:cNvPr id="5" name="Slide Number Placeholder 4">
            <a:extLst>
              <a:ext uri="{FF2B5EF4-FFF2-40B4-BE49-F238E27FC236}">
                <a16:creationId xmlns:a16="http://schemas.microsoft.com/office/drawing/2014/main" id="{26E2D561-0081-4B41-A32F-A96B50C33735}"/>
              </a:ext>
            </a:extLst>
          </p:cNvPr>
          <p:cNvSpPr>
            <a:spLocks noGrp="1"/>
          </p:cNvSpPr>
          <p:nvPr>
            <p:ph type="sldNum" sz="quarter" idx="2"/>
          </p:nvPr>
        </p:nvSpPr>
        <p:spPr>
          <a:xfrm>
            <a:off x="5855595" y="6121984"/>
            <a:ext cx="278924" cy="287258"/>
          </a:xfrm>
        </p:spPr>
        <p:txBody>
          <a:bodyPr/>
          <a:lstStyle/>
          <a:p>
            <a:fld id="{86CB4B4D-7CA3-9044-876B-883B54F8677D}" type="slidenum">
              <a:rPr lang="en-US" smtClean="0"/>
              <a:t>14</a:t>
            </a:fld>
            <a:endParaRPr lang="en-US" dirty="0"/>
          </a:p>
        </p:txBody>
      </p:sp>
      <p:pic>
        <p:nvPicPr>
          <p:cNvPr id="4" name="Picture 3">
            <a:extLst>
              <a:ext uri="{FF2B5EF4-FFF2-40B4-BE49-F238E27FC236}">
                <a16:creationId xmlns:a16="http://schemas.microsoft.com/office/drawing/2014/main" id="{2D991199-FF77-47ED-A3C2-1B1F55AABC98}"/>
              </a:ext>
            </a:extLst>
          </p:cNvPr>
          <p:cNvPicPr>
            <a:picLocks noChangeAspect="1"/>
          </p:cNvPicPr>
          <p:nvPr/>
        </p:nvPicPr>
        <p:blipFill>
          <a:blip r:embed="rId3"/>
          <a:stretch>
            <a:fillRect/>
          </a:stretch>
        </p:blipFill>
        <p:spPr>
          <a:xfrm>
            <a:off x="6812288" y="2256432"/>
            <a:ext cx="2790701" cy="2425803"/>
          </a:xfrm>
          <a:prstGeom prst="rect">
            <a:avLst/>
          </a:prstGeom>
          <a:ln>
            <a:solidFill>
              <a:schemeClr val="tx1"/>
            </a:solidFill>
          </a:ln>
        </p:spPr>
      </p:pic>
      <p:pic>
        <p:nvPicPr>
          <p:cNvPr id="8" name="Picture 7">
            <a:extLst>
              <a:ext uri="{FF2B5EF4-FFF2-40B4-BE49-F238E27FC236}">
                <a16:creationId xmlns:a16="http://schemas.microsoft.com/office/drawing/2014/main" id="{580C2F78-2230-4B37-B91A-9DC1B1336371}"/>
              </a:ext>
            </a:extLst>
          </p:cNvPr>
          <p:cNvPicPr>
            <a:picLocks noChangeAspect="1"/>
          </p:cNvPicPr>
          <p:nvPr/>
        </p:nvPicPr>
        <p:blipFill>
          <a:blip r:embed="rId4"/>
          <a:stretch>
            <a:fillRect/>
          </a:stretch>
        </p:blipFill>
        <p:spPr>
          <a:xfrm>
            <a:off x="2253544" y="2216517"/>
            <a:ext cx="2443164" cy="3559011"/>
          </a:xfrm>
          <a:prstGeom prst="rect">
            <a:avLst/>
          </a:prstGeom>
          <a:ln>
            <a:solidFill>
              <a:schemeClr val="tx1"/>
            </a:solidFill>
          </a:ln>
        </p:spPr>
      </p:pic>
      <p:sp>
        <p:nvSpPr>
          <p:cNvPr id="10" name="TextBox 9">
            <a:extLst>
              <a:ext uri="{FF2B5EF4-FFF2-40B4-BE49-F238E27FC236}">
                <a16:creationId xmlns:a16="http://schemas.microsoft.com/office/drawing/2014/main" id="{579B3776-3D6F-4347-9162-A05F17BDD146}"/>
              </a:ext>
            </a:extLst>
          </p:cNvPr>
          <p:cNvSpPr txBox="1"/>
          <p:nvPr/>
        </p:nvSpPr>
        <p:spPr>
          <a:xfrm>
            <a:off x="1961891" y="1626612"/>
            <a:ext cx="3026470" cy="11798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825500"/>
            <a:r>
              <a:rPr lang="en-US" sz="2000" dirty="0">
                <a:solidFill>
                  <a:schemeClr val="tx1"/>
                </a:solidFill>
              </a:rPr>
              <a:t>New Users: </a:t>
            </a:r>
            <a:r>
              <a:rPr lang="en-US" sz="2000" u="sng" dirty="0">
                <a:solidFill>
                  <a:schemeClr val="tx1"/>
                </a:solidFill>
                <a:hlinkClick r:id="rId5"/>
              </a:rPr>
              <a:t>R</a:t>
            </a:r>
            <a:r>
              <a:rPr lang="en-US" sz="2000" u="sng" dirty="0">
                <a:hlinkClick r:id="rId5"/>
              </a:rPr>
              <a:t>egister here</a:t>
            </a:r>
            <a:r>
              <a:rPr lang="en-US" sz="2000" dirty="0">
                <a:hlinkClick r:id="rId5"/>
              </a:rPr>
              <a:t> </a:t>
            </a:r>
            <a:endParaRPr lang="en-US" sz="2000" dirty="0">
              <a:solidFill>
                <a:schemeClr val="tx1"/>
              </a:solidFill>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dirty="0">
              <a:ln>
                <a:noFill/>
              </a:ln>
              <a:solidFill>
                <a:srgbClr val="000000"/>
              </a:solidFill>
              <a:effectLst/>
              <a:uFillTx/>
              <a:latin typeface="Proxima Nova"/>
              <a:ea typeface="Proxima Nova"/>
              <a:cs typeface="Proxima Nova"/>
              <a:sym typeface="Proxima Nova"/>
            </a:endParaRPr>
          </a:p>
        </p:txBody>
      </p:sp>
      <p:sp>
        <p:nvSpPr>
          <p:cNvPr id="11" name="Rectangle 10">
            <a:extLst>
              <a:ext uri="{FF2B5EF4-FFF2-40B4-BE49-F238E27FC236}">
                <a16:creationId xmlns:a16="http://schemas.microsoft.com/office/drawing/2014/main" id="{CDFEADB1-FD27-48E9-93CE-354DE8B587A2}"/>
              </a:ext>
            </a:extLst>
          </p:cNvPr>
          <p:cNvSpPr/>
          <p:nvPr/>
        </p:nvSpPr>
        <p:spPr>
          <a:xfrm>
            <a:off x="6562798" y="1652012"/>
            <a:ext cx="3289683" cy="400110"/>
          </a:xfrm>
          <a:prstGeom prst="rect">
            <a:avLst/>
          </a:prstGeom>
        </p:spPr>
        <p:txBody>
          <a:bodyPr wrap="none">
            <a:spAutoFit/>
          </a:bodyPr>
          <a:lstStyle/>
          <a:p>
            <a:pPr>
              <a:spcBef>
                <a:spcPts val="600"/>
              </a:spcBef>
            </a:pPr>
            <a:r>
              <a:rPr lang="en-US" sz="2000" dirty="0">
                <a:solidFill>
                  <a:schemeClr val="tx1"/>
                </a:solidFill>
              </a:rPr>
              <a:t>Existing Users: </a:t>
            </a:r>
            <a:r>
              <a:rPr lang="en-US" sz="2000" u="sng" dirty="0">
                <a:solidFill>
                  <a:schemeClr val="tx1"/>
                </a:solidFill>
                <a:hlinkClick r:id="rId6"/>
              </a:rPr>
              <a:t>L</a:t>
            </a:r>
            <a:r>
              <a:rPr lang="en-US" sz="2000" u="sng" dirty="0">
                <a:hlinkClick r:id="rId6"/>
              </a:rPr>
              <a:t>og in here</a:t>
            </a:r>
            <a:r>
              <a:rPr lang="en-US" sz="2000" dirty="0">
                <a:hlinkClick r:id="rId6"/>
              </a:rPr>
              <a:t> </a:t>
            </a:r>
            <a:endParaRPr lang="en-US" sz="2000" dirty="0">
              <a:solidFill>
                <a:schemeClr val="tx1"/>
              </a:solidFill>
            </a:endParaRPr>
          </a:p>
        </p:txBody>
      </p:sp>
    </p:spTree>
    <p:extLst>
      <p:ext uri="{BB962C8B-B14F-4D97-AF65-F5344CB8AC3E}">
        <p14:creationId xmlns:p14="http://schemas.microsoft.com/office/powerpoint/2010/main" val="202294706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0294" y="57150"/>
            <a:ext cx="10954202" cy="1059094"/>
          </a:xfrm>
        </p:spPr>
        <p:txBody>
          <a:bodyPr>
            <a:normAutofit/>
          </a:bodyPr>
          <a:lstStyle/>
          <a:p>
            <a:r>
              <a:rPr lang="en-US" sz="4000" b="0" dirty="0">
                <a:latin typeface="+mj-lt"/>
              </a:rPr>
              <a:t>Accessing Quest Scheduler</a:t>
            </a:r>
          </a:p>
        </p:txBody>
      </p:sp>
      <p:sp>
        <p:nvSpPr>
          <p:cNvPr id="5" name="Slide Number Placeholder 4">
            <a:extLst>
              <a:ext uri="{FF2B5EF4-FFF2-40B4-BE49-F238E27FC236}">
                <a16:creationId xmlns:a16="http://schemas.microsoft.com/office/drawing/2014/main" id="{26E2D561-0081-4B41-A32F-A96B50C33735}"/>
              </a:ext>
            </a:extLst>
          </p:cNvPr>
          <p:cNvSpPr>
            <a:spLocks noGrp="1"/>
          </p:cNvSpPr>
          <p:nvPr>
            <p:ph type="sldNum" sz="quarter" idx="2"/>
          </p:nvPr>
        </p:nvSpPr>
        <p:spPr/>
        <p:txBody>
          <a:bodyPr/>
          <a:lstStyle/>
          <a:p>
            <a:fld id="{86CB4B4D-7CA3-9044-876B-883B54F8677D}" type="slidenum">
              <a:rPr lang="en-US" smtClean="0"/>
              <a:t>15</a:t>
            </a:fld>
            <a:endParaRPr lang="en-US" dirty="0"/>
          </a:p>
        </p:txBody>
      </p:sp>
      <p:sp>
        <p:nvSpPr>
          <p:cNvPr id="25" name="TextBox 24">
            <a:extLst>
              <a:ext uri="{FF2B5EF4-FFF2-40B4-BE49-F238E27FC236}">
                <a16:creationId xmlns:a16="http://schemas.microsoft.com/office/drawing/2014/main" id="{1C6CD6AE-992B-4564-B994-89566DA35411}"/>
              </a:ext>
            </a:extLst>
          </p:cNvPr>
          <p:cNvSpPr txBox="1"/>
          <p:nvPr/>
        </p:nvSpPr>
        <p:spPr>
          <a:xfrm>
            <a:off x="0" y="1080665"/>
            <a:ext cx="12188825" cy="584775"/>
          </a:xfrm>
          <a:prstGeom prst="rect">
            <a:avLst/>
          </a:prstGeom>
          <a:noFill/>
        </p:spPr>
        <p:txBody>
          <a:bodyPr wrap="square" rtlCol="0">
            <a:spAutoFit/>
          </a:bodyPr>
          <a:lstStyle/>
          <a:p>
            <a:r>
              <a:rPr lang="en-US" sz="1600" dirty="0">
                <a:solidFill>
                  <a:schemeClr val="tx1"/>
                </a:solidFill>
              </a:rPr>
              <a:t>Members can access the Quest Scheduler by logging into their </a:t>
            </a:r>
            <a:r>
              <a:rPr lang="en-US" sz="1600" i="1" dirty="0">
                <a:solidFill>
                  <a:schemeClr val="tx1"/>
                </a:solidFill>
              </a:rPr>
              <a:t>Be Well </a:t>
            </a:r>
            <a:r>
              <a:rPr lang="en-US" sz="1600" dirty="0">
                <a:solidFill>
                  <a:schemeClr val="tx1"/>
                </a:solidFill>
              </a:rPr>
              <a:t>account on the Sharecare Platform. Once logged in, select the </a:t>
            </a:r>
            <a:r>
              <a:rPr lang="en-US" sz="1600" b="1" dirty="0">
                <a:solidFill>
                  <a:schemeClr val="tx1"/>
                </a:solidFill>
              </a:rPr>
              <a:t>Achieve</a:t>
            </a:r>
            <a:r>
              <a:rPr lang="en-US" sz="1600" dirty="0">
                <a:solidFill>
                  <a:schemeClr val="tx1"/>
                </a:solidFill>
              </a:rPr>
              <a:t> icon, and then the </a:t>
            </a:r>
            <a:r>
              <a:rPr lang="en-US" sz="1600" b="1" dirty="0">
                <a:solidFill>
                  <a:schemeClr val="tx1"/>
                </a:solidFill>
              </a:rPr>
              <a:t>Programs</a:t>
            </a:r>
            <a:r>
              <a:rPr lang="en-US" sz="1600" dirty="0">
                <a:solidFill>
                  <a:schemeClr val="tx1"/>
                </a:solidFill>
              </a:rPr>
              <a:t> tile. Next select the </a:t>
            </a:r>
            <a:r>
              <a:rPr lang="en-US" sz="1600" b="1" dirty="0">
                <a:solidFill>
                  <a:schemeClr val="tx1"/>
                </a:solidFill>
              </a:rPr>
              <a:t>Health Screening </a:t>
            </a:r>
            <a:r>
              <a:rPr lang="en-US" sz="1600" dirty="0">
                <a:solidFill>
                  <a:schemeClr val="tx1"/>
                </a:solidFill>
              </a:rPr>
              <a:t>tile to be taken to the Quest online scheduler.</a:t>
            </a:r>
          </a:p>
        </p:txBody>
      </p:sp>
      <p:sp>
        <p:nvSpPr>
          <p:cNvPr id="2" name="AutoShape 2">
            <a:extLst>
              <a:ext uri="{FF2B5EF4-FFF2-40B4-BE49-F238E27FC236}">
                <a16:creationId xmlns:a16="http://schemas.microsoft.com/office/drawing/2014/main" id="{718BD877-6B53-70C3-DEF7-BF29645BC0BA}"/>
              </a:ext>
            </a:extLst>
          </p:cNvPr>
          <p:cNvSpPr>
            <a:spLocks noChangeAspect="1" noChangeArrowheads="1"/>
          </p:cNvSpPr>
          <p:nvPr/>
        </p:nvSpPr>
        <p:spPr bwMode="auto">
          <a:xfrm flipV="1">
            <a:off x="2541181" y="-429032"/>
            <a:ext cx="3705632" cy="37056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0" name="Group 9">
            <a:extLst>
              <a:ext uri="{FF2B5EF4-FFF2-40B4-BE49-F238E27FC236}">
                <a16:creationId xmlns:a16="http://schemas.microsoft.com/office/drawing/2014/main" id="{3EBB8D58-0FB5-E4E7-D8AC-45C9659D6261}"/>
              </a:ext>
            </a:extLst>
          </p:cNvPr>
          <p:cNvGrpSpPr/>
          <p:nvPr/>
        </p:nvGrpSpPr>
        <p:grpSpPr>
          <a:xfrm>
            <a:off x="2541181" y="1724583"/>
            <a:ext cx="5987357" cy="2315224"/>
            <a:chOff x="2611285" y="1979269"/>
            <a:chExt cx="6725589" cy="2600688"/>
          </a:xfrm>
        </p:grpSpPr>
        <p:pic>
          <p:nvPicPr>
            <p:cNvPr id="11" name="Picture 10">
              <a:extLst>
                <a:ext uri="{FF2B5EF4-FFF2-40B4-BE49-F238E27FC236}">
                  <a16:creationId xmlns:a16="http://schemas.microsoft.com/office/drawing/2014/main" id="{5A1B53F2-C3AC-178B-ABD9-D18C4E79F198}"/>
                </a:ext>
              </a:extLst>
            </p:cNvPr>
            <p:cNvPicPr>
              <a:picLocks noChangeAspect="1"/>
            </p:cNvPicPr>
            <p:nvPr/>
          </p:nvPicPr>
          <p:blipFill>
            <a:blip r:embed="rId4"/>
            <a:stretch>
              <a:fillRect/>
            </a:stretch>
          </p:blipFill>
          <p:spPr>
            <a:xfrm>
              <a:off x="2611285" y="1979269"/>
              <a:ext cx="6725589" cy="2600688"/>
            </a:xfrm>
            <a:prstGeom prst="rect">
              <a:avLst/>
            </a:prstGeom>
            <a:ln>
              <a:solidFill>
                <a:schemeClr val="tx1"/>
              </a:solidFill>
            </a:ln>
          </p:spPr>
        </p:pic>
        <p:sp>
          <p:nvSpPr>
            <p:cNvPr id="12" name="Oval 11">
              <a:extLst>
                <a:ext uri="{FF2B5EF4-FFF2-40B4-BE49-F238E27FC236}">
                  <a16:creationId xmlns:a16="http://schemas.microsoft.com/office/drawing/2014/main" id="{1D200BB3-2A72-6610-8811-E8661A169888}"/>
                </a:ext>
              </a:extLst>
            </p:cNvPr>
            <p:cNvSpPr/>
            <p:nvPr/>
          </p:nvSpPr>
          <p:spPr>
            <a:xfrm>
              <a:off x="2969623" y="4216879"/>
              <a:ext cx="844731" cy="36307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2301ABA8-DECD-0B94-CE24-D9D788ED1945}"/>
              </a:ext>
            </a:extLst>
          </p:cNvPr>
          <p:cNvGrpSpPr/>
          <p:nvPr/>
        </p:nvGrpSpPr>
        <p:grpSpPr>
          <a:xfrm>
            <a:off x="2247869" y="4300115"/>
            <a:ext cx="6573979" cy="2403551"/>
            <a:chOff x="2377440" y="2262311"/>
            <a:chExt cx="5810391" cy="2124371"/>
          </a:xfrm>
        </p:grpSpPr>
        <p:pic>
          <p:nvPicPr>
            <p:cNvPr id="17" name="Picture 16">
              <a:extLst>
                <a:ext uri="{FF2B5EF4-FFF2-40B4-BE49-F238E27FC236}">
                  <a16:creationId xmlns:a16="http://schemas.microsoft.com/office/drawing/2014/main" id="{EB95309A-CE8C-EB01-4854-7B432AA62647}"/>
                </a:ext>
              </a:extLst>
            </p:cNvPr>
            <p:cNvPicPr>
              <a:picLocks noChangeAspect="1"/>
            </p:cNvPicPr>
            <p:nvPr/>
          </p:nvPicPr>
          <p:blipFill>
            <a:blip r:embed="rId5"/>
            <a:srcRect l="1941"/>
            <a:stretch/>
          </p:blipFill>
          <p:spPr>
            <a:xfrm>
              <a:off x="2377440" y="2262311"/>
              <a:ext cx="5810391" cy="2124371"/>
            </a:xfrm>
            <a:prstGeom prst="rect">
              <a:avLst/>
            </a:prstGeom>
            <a:ln>
              <a:solidFill>
                <a:schemeClr val="tx1"/>
              </a:solidFill>
            </a:ln>
          </p:spPr>
        </p:pic>
        <p:sp>
          <p:nvSpPr>
            <p:cNvPr id="18" name="Oval 17">
              <a:extLst>
                <a:ext uri="{FF2B5EF4-FFF2-40B4-BE49-F238E27FC236}">
                  <a16:creationId xmlns:a16="http://schemas.microsoft.com/office/drawing/2014/main" id="{E52C5F1F-9685-E924-D11F-E5E556FFC3D6}"/>
                </a:ext>
              </a:extLst>
            </p:cNvPr>
            <p:cNvSpPr/>
            <p:nvPr/>
          </p:nvSpPr>
          <p:spPr>
            <a:xfrm>
              <a:off x="7080069" y="3720490"/>
              <a:ext cx="844731" cy="36307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84754215"/>
      </p:ext>
    </p:extLst>
  </p:cSld>
  <p:clrMapOvr>
    <a:masterClrMapping/>
  </p:clrMapOvr>
  <p:transition spd="med"/>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2DF1EB-0E8B-4D14-90B8-3F6FA86EBE05}"/>
              </a:ext>
            </a:extLst>
          </p:cNvPr>
          <p:cNvSpPr>
            <a:spLocks noGrp="1"/>
          </p:cNvSpPr>
          <p:nvPr>
            <p:ph type="sldNum" sz="quarter" idx="2"/>
          </p:nvPr>
        </p:nvSpPr>
        <p:spPr/>
        <p:txBody>
          <a:bodyPr/>
          <a:lstStyle/>
          <a:p>
            <a:fld id="{86CB4B4D-7CA3-9044-876B-883B54F8677D}" type="slidenum">
              <a:rPr lang="en-US" smtClean="0"/>
              <a:t>16</a:t>
            </a:fld>
            <a:endParaRPr lang="en-US" dirty="0"/>
          </a:p>
        </p:txBody>
      </p:sp>
      <p:pic>
        <p:nvPicPr>
          <p:cNvPr id="5" name="Picture 4">
            <a:extLst>
              <a:ext uri="{FF2B5EF4-FFF2-40B4-BE49-F238E27FC236}">
                <a16:creationId xmlns:a16="http://schemas.microsoft.com/office/drawing/2014/main" id="{B9CE1F0C-6B21-455A-8F45-66E2B616D90C}"/>
              </a:ext>
            </a:extLst>
          </p:cNvPr>
          <p:cNvPicPr>
            <a:picLocks noChangeAspect="1"/>
          </p:cNvPicPr>
          <p:nvPr/>
        </p:nvPicPr>
        <p:blipFill>
          <a:blip r:embed="rId2"/>
          <a:stretch>
            <a:fillRect/>
          </a:stretch>
        </p:blipFill>
        <p:spPr>
          <a:xfrm>
            <a:off x="2232374" y="1774848"/>
            <a:ext cx="7714552" cy="4170240"/>
          </a:xfrm>
          <a:prstGeom prst="rect">
            <a:avLst/>
          </a:prstGeom>
        </p:spPr>
      </p:pic>
      <p:sp>
        <p:nvSpPr>
          <p:cNvPr id="6" name="Title 2">
            <a:extLst>
              <a:ext uri="{FF2B5EF4-FFF2-40B4-BE49-F238E27FC236}">
                <a16:creationId xmlns:a16="http://schemas.microsoft.com/office/drawing/2014/main" id="{4E6BC6E9-DC1A-4747-B260-44C8D90BEAE9}"/>
              </a:ext>
            </a:extLst>
          </p:cNvPr>
          <p:cNvSpPr>
            <a:spLocks noGrp="1"/>
          </p:cNvSpPr>
          <p:nvPr>
            <p:ph type="title"/>
          </p:nvPr>
        </p:nvSpPr>
        <p:spPr>
          <a:xfrm>
            <a:off x="379142" y="57150"/>
            <a:ext cx="10965354" cy="1059094"/>
          </a:xfrm>
        </p:spPr>
        <p:txBody>
          <a:bodyPr>
            <a:normAutofit/>
          </a:bodyPr>
          <a:lstStyle/>
          <a:p>
            <a:r>
              <a:rPr lang="en-US" sz="4000" b="0" dirty="0">
                <a:latin typeface="+mj-lt"/>
              </a:rPr>
              <a:t>Quest Scheduler</a:t>
            </a:r>
          </a:p>
        </p:txBody>
      </p:sp>
      <p:sp>
        <p:nvSpPr>
          <p:cNvPr id="7" name="TextBox 6">
            <a:extLst>
              <a:ext uri="{FF2B5EF4-FFF2-40B4-BE49-F238E27FC236}">
                <a16:creationId xmlns:a16="http://schemas.microsoft.com/office/drawing/2014/main" id="{4DF9C5FE-B22A-4682-96BD-D106F9DFF5D2}"/>
              </a:ext>
            </a:extLst>
          </p:cNvPr>
          <p:cNvSpPr txBox="1"/>
          <p:nvPr/>
        </p:nvSpPr>
        <p:spPr>
          <a:xfrm>
            <a:off x="1364412" y="1116244"/>
            <a:ext cx="9005992" cy="400110"/>
          </a:xfrm>
          <a:prstGeom prst="rect">
            <a:avLst/>
          </a:prstGeom>
          <a:noFill/>
        </p:spPr>
        <p:txBody>
          <a:bodyPr wrap="none" rtlCol="0">
            <a:spAutoFit/>
          </a:bodyPr>
          <a:lstStyle/>
          <a:p>
            <a:pPr marL="285750" indent="-285750">
              <a:buFont typeface="Arial" panose="020B0604020202020204" pitchFamily="34" charset="0"/>
              <a:buChar char="•"/>
            </a:pPr>
            <a:r>
              <a:rPr lang="en-US" sz="2000" dirty="0">
                <a:solidFill>
                  <a:schemeClr val="tx1"/>
                </a:solidFill>
              </a:rPr>
              <a:t>Members will review the Terms and Conditions and click </a:t>
            </a:r>
            <a:r>
              <a:rPr lang="en-US" sz="2000" b="1" dirty="0">
                <a:solidFill>
                  <a:schemeClr val="tx1"/>
                </a:solidFill>
              </a:rPr>
              <a:t>Accept &amp; Continue</a:t>
            </a:r>
          </a:p>
        </p:txBody>
      </p:sp>
    </p:spTree>
    <p:extLst>
      <p:ext uri="{BB962C8B-B14F-4D97-AF65-F5344CB8AC3E}">
        <p14:creationId xmlns:p14="http://schemas.microsoft.com/office/powerpoint/2010/main" val="376865315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9722FC3-91A8-46E0-9930-50202387B854}"/>
              </a:ext>
            </a:extLst>
          </p:cNvPr>
          <p:cNvSpPr>
            <a:spLocks noGrp="1"/>
          </p:cNvSpPr>
          <p:nvPr>
            <p:ph type="sldNum" sz="quarter" idx="2"/>
          </p:nvPr>
        </p:nvSpPr>
        <p:spPr/>
        <p:txBody>
          <a:bodyPr/>
          <a:lstStyle/>
          <a:p>
            <a:fld id="{86CB4B4D-7CA3-9044-876B-883B54F8677D}" type="slidenum">
              <a:rPr lang="en-US" smtClean="0"/>
              <a:t>17</a:t>
            </a:fld>
            <a:endParaRPr lang="en-US" dirty="0"/>
          </a:p>
        </p:txBody>
      </p:sp>
      <p:sp>
        <p:nvSpPr>
          <p:cNvPr id="10" name="Title 2">
            <a:extLst>
              <a:ext uri="{FF2B5EF4-FFF2-40B4-BE49-F238E27FC236}">
                <a16:creationId xmlns:a16="http://schemas.microsoft.com/office/drawing/2014/main" id="{FDD72284-BF7A-4D20-834E-74F40912835D}"/>
              </a:ext>
            </a:extLst>
          </p:cNvPr>
          <p:cNvSpPr>
            <a:spLocks noGrp="1"/>
          </p:cNvSpPr>
          <p:nvPr>
            <p:ph type="title"/>
          </p:nvPr>
        </p:nvSpPr>
        <p:spPr>
          <a:xfrm>
            <a:off x="379142" y="57150"/>
            <a:ext cx="10965354" cy="1059094"/>
          </a:xfrm>
        </p:spPr>
        <p:txBody>
          <a:bodyPr>
            <a:normAutofit/>
          </a:bodyPr>
          <a:lstStyle/>
          <a:p>
            <a:r>
              <a:rPr lang="en-US" sz="4000" b="0" dirty="0">
                <a:latin typeface="+mj-lt"/>
              </a:rPr>
              <a:t>Quest Scheduler</a:t>
            </a:r>
          </a:p>
        </p:txBody>
      </p:sp>
      <p:sp>
        <p:nvSpPr>
          <p:cNvPr id="11" name="TextBox 10">
            <a:extLst>
              <a:ext uri="{FF2B5EF4-FFF2-40B4-BE49-F238E27FC236}">
                <a16:creationId xmlns:a16="http://schemas.microsoft.com/office/drawing/2014/main" id="{DA931281-0D2F-401B-9D48-5EB26CB459C4}"/>
              </a:ext>
            </a:extLst>
          </p:cNvPr>
          <p:cNvSpPr txBox="1"/>
          <p:nvPr/>
        </p:nvSpPr>
        <p:spPr>
          <a:xfrm>
            <a:off x="1876579" y="1116244"/>
            <a:ext cx="7981673" cy="400110"/>
          </a:xfrm>
          <a:prstGeom prst="rect">
            <a:avLst/>
          </a:prstGeom>
          <a:noFill/>
        </p:spPr>
        <p:txBody>
          <a:bodyPr wrap="none" rtlCol="0">
            <a:spAutoFit/>
          </a:bodyPr>
          <a:lstStyle/>
          <a:p>
            <a:pPr marL="285750" indent="-285750">
              <a:buFont typeface="Arial" panose="020B0604020202020204" pitchFamily="34" charset="0"/>
              <a:buChar char="•"/>
            </a:pPr>
            <a:r>
              <a:rPr lang="en-US" sz="2000" dirty="0">
                <a:solidFill>
                  <a:schemeClr val="tx1"/>
                </a:solidFill>
              </a:rPr>
              <a:t>Members will review the Consent, click </a:t>
            </a:r>
            <a:r>
              <a:rPr lang="en-US" sz="2000" b="1" dirty="0">
                <a:solidFill>
                  <a:schemeClr val="tx1"/>
                </a:solidFill>
              </a:rPr>
              <a:t>I accept</a:t>
            </a:r>
            <a:r>
              <a:rPr lang="en-US" sz="2000" dirty="0">
                <a:solidFill>
                  <a:schemeClr val="tx1"/>
                </a:solidFill>
              </a:rPr>
              <a:t> and then </a:t>
            </a:r>
            <a:r>
              <a:rPr lang="en-US" sz="2000" b="1" dirty="0">
                <a:solidFill>
                  <a:schemeClr val="tx1"/>
                </a:solidFill>
              </a:rPr>
              <a:t>Continue</a:t>
            </a:r>
          </a:p>
        </p:txBody>
      </p:sp>
      <p:pic>
        <p:nvPicPr>
          <p:cNvPr id="1026" name="Picture 3" descr="image002">
            <a:extLst>
              <a:ext uri="{FF2B5EF4-FFF2-40B4-BE49-F238E27FC236}">
                <a16:creationId xmlns:a16="http://schemas.microsoft.com/office/drawing/2014/main" id="{99DA64A3-2569-455B-BCFE-CA5E607EF8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2598" y="1757732"/>
            <a:ext cx="5538441" cy="3621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92695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
            <a:extLst>
              <a:ext uri="{FF2B5EF4-FFF2-40B4-BE49-F238E27FC236}">
                <a16:creationId xmlns:a16="http://schemas.microsoft.com/office/drawing/2014/main" id="{797F3496-AF36-4266-995A-7CC3C209F43F}"/>
              </a:ext>
            </a:extLst>
          </p:cNvPr>
          <p:cNvSpPr>
            <a:spLocks noGrp="1"/>
          </p:cNvSpPr>
          <p:nvPr>
            <p:ph type="body" idx="1"/>
          </p:nvPr>
        </p:nvSpPr>
        <p:spPr>
          <a:xfrm>
            <a:off x="326045" y="1116244"/>
            <a:ext cx="11071548" cy="1059094"/>
          </a:xfrm>
        </p:spPr>
        <p:txBody>
          <a:bodyPr>
            <a:normAutofit/>
          </a:bodyPr>
          <a:lstStyle/>
          <a:p>
            <a:pPr>
              <a:spcBef>
                <a:spcPts val="600"/>
              </a:spcBef>
            </a:pPr>
            <a:r>
              <a:rPr lang="en-US" sz="2000" dirty="0">
                <a:solidFill>
                  <a:schemeClr val="tx1"/>
                </a:solidFill>
                <a:latin typeface="Proxima Nova"/>
              </a:rPr>
              <a:t>Members will confirm all their information is correct, select their communication preferences, and click save</a:t>
            </a:r>
          </a:p>
        </p:txBody>
      </p:sp>
      <p:sp>
        <p:nvSpPr>
          <p:cNvPr id="2" name="Slide Number Placeholder 1">
            <a:extLst>
              <a:ext uri="{FF2B5EF4-FFF2-40B4-BE49-F238E27FC236}">
                <a16:creationId xmlns:a16="http://schemas.microsoft.com/office/drawing/2014/main" id="{77B23787-F6B4-47AE-9372-955B19FCCCB8}"/>
              </a:ext>
            </a:extLst>
          </p:cNvPr>
          <p:cNvSpPr>
            <a:spLocks noGrp="1"/>
          </p:cNvSpPr>
          <p:nvPr>
            <p:ph type="sldNum" sz="quarter" idx="2"/>
          </p:nvPr>
        </p:nvSpPr>
        <p:spPr/>
        <p:txBody>
          <a:bodyPr/>
          <a:lstStyle/>
          <a:p>
            <a:fld id="{86CB4B4D-7CA3-9044-876B-883B54F8677D}" type="slidenum">
              <a:rPr lang="en-US" smtClean="0"/>
              <a:t>18</a:t>
            </a:fld>
            <a:endParaRPr lang="en-US" dirty="0"/>
          </a:p>
        </p:txBody>
      </p:sp>
      <p:pic>
        <p:nvPicPr>
          <p:cNvPr id="4" name="Picture 3">
            <a:extLst>
              <a:ext uri="{FF2B5EF4-FFF2-40B4-BE49-F238E27FC236}">
                <a16:creationId xmlns:a16="http://schemas.microsoft.com/office/drawing/2014/main" id="{1B40185A-E988-459B-B5FD-BE8BF5D2B0AF}"/>
              </a:ext>
            </a:extLst>
          </p:cNvPr>
          <p:cNvPicPr>
            <a:picLocks noChangeAspect="1"/>
          </p:cNvPicPr>
          <p:nvPr/>
        </p:nvPicPr>
        <p:blipFill>
          <a:blip r:embed="rId2"/>
          <a:stretch>
            <a:fillRect/>
          </a:stretch>
        </p:blipFill>
        <p:spPr>
          <a:xfrm>
            <a:off x="3327685" y="2197775"/>
            <a:ext cx="5657289" cy="3970266"/>
          </a:xfrm>
          <a:prstGeom prst="rect">
            <a:avLst/>
          </a:prstGeom>
          <a:ln>
            <a:solidFill>
              <a:schemeClr val="tx1"/>
            </a:solidFill>
          </a:ln>
        </p:spPr>
      </p:pic>
      <p:sp>
        <p:nvSpPr>
          <p:cNvPr id="10" name="Title 2">
            <a:extLst>
              <a:ext uri="{FF2B5EF4-FFF2-40B4-BE49-F238E27FC236}">
                <a16:creationId xmlns:a16="http://schemas.microsoft.com/office/drawing/2014/main" id="{95B222D6-DEE2-43CF-B3D1-8E6BF07761B4}"/>
              </a:ext>
            </a:extLst>
          </p:cNvPr>
          <p:cNvSpPr>
            <a:spLocks noGrp="1"/>
          </p:cNvSpPr>
          <p:nvPr>
            <p:ph type="title"/>
          </p:nvPr>
        </p:nvSpPr>
        <p:spPr>
          <a:xfrm>
            <a:off x="379142" y="57150"/>
            <a:ext cx="10965354" cy="1059094"/>
          </a:xfrm>
        </p:spPr>
        <p:txBody>
          <a:bodyPr>
            <a:normAutofit/>
          </a:bodyPr>
          <a:lstStyle/>
          <a:p>
            <a:r>
              <a:rPr lang="en-US" sz="4000" b="0" dirty="0">
                <a:latin typeface="+mj-lt"/>
              </a:rPr>
              <a:t>Quest Scheduler</a:t>
            </a:r>
          </a:p>
        </p:txBody>
      </p:sp>
    </p:spTree>
    <p:extLst>
      <p:ext uri="{BB962C8B-B14F-4D97-AF65-F5344CB8AC3E}">
        <p14:creationId xmlns:p14="http://schemas.microsoft.com/office/powerpoint/2010/main" val="374444822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
            <a:extLst>
              <a:ext uri="{FF2B5EF4-FFF2-40B4-BE49-F238E27FC236}">
                <a16:creationId xmlns:a16="http://schemas.microsoft.com/office/drawing/2014/main" id="{797F3496-AF36-4266-995A-7CC3C209F43F}"/>
              </a:ext>
            </a:extLst>
          </p:cNvPr>
          <p:cNvSpPr>
            <a:spLocks noGrp="1"/>
          </p:cNvSpPr>
          <p:nvPr>
            <p:ph type="body" idx="1"/>
          </p:nvPr>
        </p:nvSpPr>
        <p:spPr>
          <a:xfrm>
            <a:off x="379143" y="1499727"/>
            <a:ext cx="4591868" cy="4370135"/>
          </a:xfrm>
        </p:spPr>
        <p:txBody>
          <a:bodyPr>
            <a:normAutofit/>
          </a:bodyPr>
          <a:lstStyle/>
          <a:p>
            <a:pPr>
              <a:spcBef>
                <a:spcPts val="600"/>
              </a:spcBef>
            </a:pPr>
            <a:r>
              <a:rPr lang="en-US" sz="2000" dirty="0">
                <a:solidFill>
                  <a:schemeClr val="tx1"/>
                </a:solidFill>
                <a:latin typeface="Proxima Nova"/>
              </a:rPr>
              <a:t>After confirming their information is correct, participants will be taken to the Quest dashboard</a:t>
            </a:r>
          </a:p>
          <a:p>
            <a:pPr>
              <a:spcBef>
                <a:spcPts val="600"/>
              </a:spcBef>
            </a:pPr>
            <a:r>
              <a:rPr lang="en-US" sz="2000" dirty="0">
                <a:solidFill>
                  <a:schemeClr val="tx1"/>
                </a:solidFill>
                <a:latin typeface="Proxima Nova"/>
              </a:rPr>
              <a:t>Participants will click their desired Biometric Offering (Onsite Screening Event or Patient Service Center) and follow the steps below:</a:t>
            </a:r>
          </a:p>
          <a:p>
            <a:pPr lvl="1">
              <a:spcBef>
                <a:spcPts val="0"/>
              </a:spcBef>
            </a:pPr>
            <a:r>
              <a:rPr lang="en-US" sz="2000" dirty="0">
                <a:solidFill>
                  <a:schemeClr val="tx1"/>
                </a:solidFill>
                <a:latin typeface="Proxima Nova"/>
              </a:rPr>
              <a:t>Choose location and click “Continue”</a:t>
            </a:r>
          </a:p>
          <a:p>
            <a:pPr lvl="1">
              <a:spcBef>
                <a:spcPts val="0"/>
              </a:spcBef>
            </a:pPr>
            <a:r>
              <a:rPr lang="en-US" sz="2000" dirty="0">
                <a:solidFill>
                  <a:schemeClr val="tx1"/>
                </a:solidFill>
                <a:latin typeface="Proxima Nova"/>
              </a:rPr>
              <a:t>Select date &amp; time of appointment</a:t>
            </a:r>
          </a:p>
          <a:p>
            <a:pPr lvl="1">
              <a:spcBef>
                <a:spcPts val="0"/>
              </a:spcBef>
            </a:pPr>
            <a:r>
              <a:rPr lang="en-US" sz="2000" dirty="0">
                <a:solidFill>
                  <a:schemeClr val="tx1"/>
                </a:solidFill>
                <a:latin typeface="Proxima Nova"/>
              </a:rPr>
              <a:t>Review selected appointment and click “Confirm”</a:t>
            </a:r>
          </a:p>
        </p:txBody>
      </p:sp>
      <p:pic>
        <p:nvPicPr>
          <p:cNvPr id="2" name="Picture 1">
            <a:extLst>
              <a:ext uri="{FF2B5EF4-FFF2-40B4-BE49-F238E27FC236}">
                <a16:creationId xmlns:a16="http://schemas.microsoft.com/office/drawing/2014/main" id="{8A30A238-365A-4B6E-9B0D-0B010521AA9E}"/>
              </a:ext>
            </a:extLst>
          </p:cNvPr>
          <p:cNvPicPr>
            <a:picLocks noChangeAspect="1"/>
          </p:cNvPicPr>
          <p:nvPr/>
        </p:nvPicPr>
        <p:blipFill>
          <a:blip r:embed="rId3"/>
          <a:stretch>
            <a:fillRect/>
          </a:stretch>
        </p:blipFill>
        <p:spPr>
          <a:xfrm>
            <a:off x="5464976" y="1589248"/>
            <a:ext cx="5554935" cy="1890686"/>
          </a:xfrm>
          <a:prstGeom prst="rect">
            <a:avLst/>
          </a:prstGeom>
          <a:ln>
            <a:solidFill>
              <a:schemeClr val="tx1"/>
            </a:solidFill>
          </a:ln>
        </p:spPr>
      </p:pic>
      <p:pic>
        <p:nvPicPr>
          <p:cNvPr id="8" name="Picture 7">
            <a:extLst>
              <a:ext uri="{FF2B5EF4-FFF2-40B4-BE49-F238E27FC236}">
                <a16:creationId xmlns:a16="http://schemas.microsoft.com/office/drawing/2014/main" id="{0669B545-5EA6-45B6-B3A3-92147F8A3AFA}"/>
              </a:ext>
            </a:extLst>
          </p:cNvPr>
          <p:cNvPicPr>
            <a:picLocks noChangeAspect="1"/>
          </p:cNvPicPr>
          <p:nvPr/>
        </p:nvPicPr>
        <p:blipFill>
          <a:blip r:embed="rId4"/>
          <a:stretch>
            <a:fillRect/>
          </a:stretch>
        </p:blipFill>
        <p:spPr>
          <a:xfrm>
            <a:off x="5270576" y="3785318"/>
            <a:ext cx="2841741" cy="1890686"/>
          </a:xfrm>
          <a:prstGeom prst="rect">
            <a:avLst/>
          </a:prstGeom>
          <a:ln>
            <a:solidFill>
              <a:schemeClr val="tx1"/>
            </a:solidFill>
          </a:ln>
        </p:spPr>
      </p:pic>
      <p:pic>
        <p:nvPicPr>
          <p:cNvPr id="10" name="Picture 9">
            <a:extLst>
              <a:ext uri="{FF2B5EF4-FFF2-40B4-BE49-F238E27FC236}">
                <a16:creationId xmlns:a16="http://schemas.microsoft.com/office/drawing/2014/main" id="{D8BFEDFD-D1A9-4B79-91CF-AD51CA1F5AF1}"/>
              </a:ext>
            </a:extLst>
          </p:cNvPr>
          <p:cNvPicPr>
            <a:picLocks noChangeAspect="1"/>
          </p:cNvPicPr>
          <p:nvPr/>
        </p:nvPicPr>
        <p:blipFill>
          <a:blip r:embed="rId5"/>
          <a:stretch>
            <a:fillRect/>
          </a:stretch>
        </p:blipFill>
        <p:spPr>
          <a:xfrm>
            <a:off x="8484704" y="3888785"/>
            <a:ext cx="3130578" cy="1683752"/>
          </a:xfrm>
          <a:prstGeom prst="rect">
            <a:avLst/>
          </a:prstGeom>
          <a:ln>
            <a:solidFill>
              <a:schemeClr val="tx1"/>
            </a:solidFill>
          </a:ln>
        </p:spPr>
      </p:pic>
      <p:cxnSp>
        <p:nvCxnSpPr>
          <p:cNvPr id="12" name="Straight Arrow Connector 11">
            <a:extLst>
              <a:ext uri="{FF2B5EF4-FFF2-40B4-BE49-F238E27FC236}">
                <a16:creationId xmlns:a16="http://schemas.microsoft.com/office/drawing/2014/main" id="{F0A16BA3-B579-430B-8012-107A2D209E7C}"/>
              </a:ext>
            </a:extLst>
          </p:cNvPr>
          <p:cNvCxnSpPr>
            <a:cxnSpLocks/>
          </p:cNvCxnSpPr>
          <p:nvPr/>
        </p:nvCxnSpPr>
        <p:spPr>
          <a:xfrm>
            <a:off x="6189774" y="3100526"/>
            <a:ext cx="299259" cy="584268"/>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4" name="Straight Arrow Connector 13">
            <a:extLst>
              <a:ext uri="{FF2B5EF4-FFF2-40B4-BE49-F238E27FC236}">
                <a16:creationId xmlns:a16="http://schemas.microsoft.com/office/drawing/2014/main" id="{BEBFAC69-D3B6-4D99-8DAD-8426971D8B09}"/>
              </a:ext>
            </a:extLst>
          </p:cNvPr>
          <p:cNvCxnSpPr>
            <a:cxnSpLocks/>
          </p:cNvCxnSpPr>
          <p:nvPr/>
        </p:nvCxnSpPr>
        <p:spPr>
          <a:xfrm flipH="1">
            <a:off x="7785818" y="3075948"/>
            <a:ext cx="751467" cy="608846"/>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6" name="Straight Arrow Connector 15">
            <a:extLst>
              <a:ext uri="{FF2B5EF4-FFF2-40B4-BE49-F238E27FC236}">
                <a16:creationId xmlns:a16="http://schemas.microsoft.com/office/drawing/2014/main" id="{D364D100-411B-437B-8BBE-DA17B287D25F}"/>
              </a:ext>
            </a:extLst>
          </p:cNvPr>
          <p:cNvCxnSpPr>
            <a:stCxn id="8" idx="3"/>
          </p:cNvCxnSpPr>
          <p:nvPr/>
        </p:nvCxnSpPr>
        <p:spPr>
          <a:xfrm>
            <a:off x="8112317" y="4730661"/>
            <a:ext cx="260254" cy="0"/>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5" name="Slide Number Placeholder 4">
            <a:extLst>
              <a:ext uri="{FF2B5EF4-FFF2-40B4-BE49-F238E27FC236}">
                <a16:creationId xmlns:a16="http://schemas.microsoft.com/office/drawing/2014/main" id="{8C855445-6DCC-4F95-A95E-CCDC1172147D}"/>
              </a:ext>
            </a:extLst>
          </p:cNvPr>
          <p:cNvSpPr>
            <a:spLocks noGrp="1"/>
          </p:cNvSpPr>
          <p:nvPr>
            <p:ph type="sldNum" sz="quarter" idx="2"/>
          </p:nvPr>
        </p:nvSpPr>
        <p:spPr/>
        <p:txBody>
          <a:bodyPr/>
          <a:lstStyle/>
          <a:p>
            <a:fld id="{86CB4B4D-7CA3-9044-876B-883B54F8677D}" type="slidenum">
              <a:rPr lang="en-US" smtClean="0"/>
              <a:t>19</a:t>
            </a:fld>
            <a:endParaRPr lang="en-US" dirty="0"/>
          </a:p>
        </p:txBody>
      </p:sp>
      <p:sp>
        <p:nvSpPr>
          <p:cNvPr id="15" name="Title 2">
            <a:extLst>
              <a:ext uri="{FF2B5EF4-FFF2-40B4-BE49-F238E27FC236}">
                <a16:creationId xmlns:a16="http://schemas.microsoft.com/office/drawing/2014/main" id="{2D4E38D3-AC7C-4D74-A7AD-AA2250993F44}"/>
              </a:ext>
            </a:extLst>
          </p:cNvPr>
          <p:cNvSpPr>
            <a:spLocks noGrp="1"/>
          </p:cNvSpPr>
          <p:nvPr>
            <p:ph type="title"/>
          </p:nvPr>
        </p:nvSpPr>
        <p:spPr>
          <a:xfrm>
            <a:off x="379142" y="57150"/>
            <a:ext cx="10965354" cy="1059094"/>
          </a:xfrm>
        </p:spPr>
        <p:txBody>
          <a:bodyPr>
            <a:normAutofit/>
          </a:bodyPr>
          <a:lstStyle/>
          <a:p>
            <a:r>
              <a:rPr lang="en-US" sz="4000" b="0" dirty="0">
                <a:latin typeface="+mj-lt"/>
              </a:rPr>
              <a:t>Quest Scheduler</a:t>
            </a:r>
          </a:p>
        </p:txBody>
      </p:sp>
    </p:spTree>
    <p:extLst>
      <p:ext uri="{BB962C8B-B14F-4D97-AF65-F5344CB8AC3E}">
        <p14:creationId xmlns:p14="http://schemas.microsoft.com/office/powerpoint/2010/main" val="188900752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44329" y="1102331"/>
            <a:ext cx="7023325" cy="5135525"/>
          </a:xfrm>
        </p:spPr>
        <p:txBody>
          <a:bodyPr>
            <a:normAutofit fontScale="47500" lnSpcReduction="20000"/>
          </a:bodyPr>
          <a:lstStyle/>
          <a:p>
            <a:pPr marL="0" indent="0">
              <a:lnSpc>
                <a:spcPct val="120000"/>
              </a:lnSpc>
              <a:spcBef>
                <a:spcPts val="0"/>
              </a:spcBef>
              <a:buNone/>
            </a:pPr>
            <a:r>
              <a:rPr lang="en-US" sz="6400" dirty="0">
                <a:solidFill>
                  <a:srgbClr val="1ABA9C"/>
                </a:solidFill>
                <a:latin typeface="Proxima Nova"/>
              </a:rPr>
              <a:t>Preparation</a:t>
            </a:r>
          </a:p>
          <a:p>
            <a:pPr lvl="1">
              <a:lnSpc>
                <a:spcPct val="120000"/>
              </a:lnSpc>
              <a:spcBef>
                <a:spcPts val="600"/>
              </a:spcBef>
            </a:pPr>
            <a:r>
              <a:rPr lang="en-US" sz="5100" dirty="0">
                <a:latin typeface="Proxima Nova"/>
              </a:rPr>
              <a:t>Roles &amp; Responsibilities</a:t>
            </a:r>
          </a:p>
          <a:p>
            <a:pPr lvl="1">
              <a:lnSpc>
                <a:spcPct val="120000"/>
              </a:lnSpc>
              <a:spcBef>
                <a:spcPts val="600"/>
              </a:spcBef>
            </a:pPr>
            <a:r>
              <a:rPr lang="en-US" sz="5100" dirty="0">
                <a:latin typeface="Proxima Nova"/>
              </a:rPr>
              <a:t>Eligibility &amp; Incentives</a:t>
            </a:r>
            <a:endParaRPr lang="en-US" sz="3200" dirty="0">
              <a:solidFill>
                <a:schemeClr val="bg1">
                  <a:lumMod val="50000"/>
                </a:schemeClr>
              </a:solidFill>
              <a:latin typeface="Georgia" panose="02040502050405020303" pitchFamily="18" charset="0"/>
            </a:endParaRPr>
          </a:p>
          <a:p>
            <a:pPr marL="0" indent="0">
              <a:lnSpc>
                <a:spcPct val="120000"/>
              </a:lnSpc>
              <a:spcBef>
                <a:spcPts val="0"/>
              </a:spcBef>
              <a:buNone/>
            </a:pPr>
            <a:r>
              <a:rPr lang="en-US" sz="6400" dirty="0">
                <a:solidFill>
                  <a:srgbClr val="1ABA9C"/>
                </a:solidFill>
                <a:latin typeface="Proxima Nova"/>
              </a:rPr>
              <a:t>Execution</a:t>
            </a:r>
          </a:p>
          <a:p>
            <a:pPr lvl="1">
              <a:lnSpc>
                <a:spcPct val="120000"/>
              </a:lnSpc>
              <a:spcBef>
                <a:spcPts val="600"/>
              </a:spcBef>
            </a:pPr>
            <a:r>
              <a:rPr lang="en-US" sz="5100" dirty="0">
                <a:solidFill>
                  <a:schemeClr val="tx1"/>
                </a:solidFill>
                <a:latin typeface="Proxima Nova"/>
                <a:cs typeface="Arial" panose="020B0604020202020204" pitchFamily="34" charset="0"/>
              </a:rPr>
              <a:t>Scheduling Onsite Screenings</a:t>
            </a:r>
          </a:p>
          <a:p>
            <a:pPr lvl="1">
              <a:lnSpc>
                <a:spcPct val="120000"/>
              </a:lnSpc>
              <a:spcBef>
                <a:spcPts val="600"/>
              </a:spcBef>
            </a:pPr>
            <a:r>
              <a:rPr lang="en-US" sz="5100" dirty="0">
                <a:solidFill>
                  <a:schemeClr val="tx1"/>
                </a:solidFill>
                <a:latin typeface="Proxima Nova"/>
                <a:cs typeface="Arial" panose="020B0604020202020204" pitchFamily="34" charset="0"/>
              </a:rPr>
              <a:t>Participant Launch</a:t>
            </a:r>
          </a:p>
          <a:p>
            <a:pPr lvl="1">
              <a:lnSpc>
                <a:spcPct val="120000"/>
              </a:lnSpc>
              <a:spcBef>
                <a:spcPts val="600"/>
              </a:spcBef>
            </a:pPr>
            <a:r>
              <a:rPr lang="en-US" sz="5100" dirty="0">
                <a:solidFill>
                  <a:schemeClr val="tx1"/>
                </a:solidFill>
                <a:latin typeface="Proxima Nova"/>
                <a:cs typeface="Arial" panose="020B0604020202020204" pitchFamily="34" charset="0"/>
              </a:rPr>
              <a:t>Site Coordinator Onsite Screening Preparation</a:t>
            </a:r>
          </a:p>
          <a:p>
            <a:pPr lvl="1">
              <a:lnSpc>
                <a:spcPct val="120000"/>
              </a:lnSpc>
              <a:spcBef>
                <a:spcPts val="600"/>
              </a:spcBef>
            </a:pPr>
            <a:r>
              <a:rPr lang="en-US" sz="5100" dirty="0">
                <a:solidFill>
                  <a:schemeClr val="tx1"/>
                </a:solidFill>
                <a:latin typeface="Proxima Nova"/>
                <a:cs typeface="Arial" panose="020B0604020202020204" pitchFamily="34" charset="0"/>
              </a:rPr>
              <a:t>Participant Onsite Screening Experience</a:t>
            </a:r>
          </a:p>
          <a:p>
            <a:pPr lvl="1">
              <a:lnSpc>
                <a:spcPct val="120000"/>
              </a:lnSpc>
              <a:spcBef>
                <a:spcPts val="600"/>
              </a:spcBef>
            </a:pPr>
            <a:r>
              <a:rPr lang="en-US" sz="5100" dirty="0">
                <a:solidFill>
                  <a:schemeClr val="tx1"/>
                </a:solidFill>
                <a:latin typeface="Proxima Nova"/>
                <a:cs typeface="Arial" panose="020B0604020202020204" pitchFamily="34" charset="0"/>
              </a:rPr>
              <a:t>Alternative Screening Options</a:t>
            </a:r>
            <a:endParaRPr lang="en-US" sz="4000" dirty="0">
              <a:solidFill>
                <a:schemeClr val="bg1">
                  <a:lumMod val="50000"/>
                </a:schemeClr>
              </a:solidFill>
              <a:latin typeface="Georgia" panose="02040502050405020303" pitchFamily="18" charset="0"/>
            </a:endParaRPr>
          </a:p>
          <a:p>
            <a:pPr marL="0" indent="0">
              <a:lnSpc>
                <a:spcPct val="120000"/>
              </a:lnSpc>
              <a:spcBef>
                <a:spcPts val="0"/>
              </a:spcBef>
              <a:buNone/>
            </a:pPr>
            <a:r>
              <a:rPr lang="en-US" sz="6300" dirty="0">
                <a:solidFill>
                  <a:srgbClr val="1ABA9C"/>
                </a:solidFill>
                <a:latin typeface="Proxima Nova"/>
              </a:rPr>
              <a:t>Closing</a:t>
            </a:r>
          </a:p>
          <a:p>
            <a:pPr lvl="1">
              <a:lnSpc>
                <a:spcPct val="120000"/>
              </a:lnSpc>
              <a:spcBef>
                <a:spcPts val="600"/>
              </a:spcBef>
            </a:pPr>
            <a:r>
              <a:rPr lang="en-US" sz="5100" dirty="0">
                <a:latin typeface="Proxima Nova"/>
              </a:rPr>
              <a:t>Site Coordinator Survey</a:t>
            </a:r>
          </a:p>
        </p:txBody>
      </p:sp>
      <p:sp>
        <p:nvSpPr>
          <p:cNvPr id="3" name="Title 2"/>
          <p:cNvSpPr>
            <a:spLocks noGrp="1"/>
          </p:cNvSpPr>
          <p:nvPr>
            <p:ph type="title"/>
          </p:nvPr>
        </p:nvSpPr>
        <p:spPr>
          <a:xfrm>
            <a:off x="382772" y="57150"/>
            <a:ext cx="10961724" cy="1059094"/>
          </a:xfrm>
        </p:spPr>
        <p:txBody>
          <a:bodyPr>
            <a:normAutofit/>
          </a:bodyPr>
          <a:lstStyle/>
          <a:p>
            <a:r>
              <a:rPr lang="en-US" sz="4000" b="0" dirty="0">
                <a:latin typeface="+mj-lt"/>
              </a:rPr>
              <a:t>Implementation Phases</a:t>
            </a:r>
          </a:p>
        </p:txBody>
      </p:sp>
      <p:sp>
        <p:nvSpPr>
          <p:cNvPr id="7" name="Slide Number Placeholder 6">
            <a:extLst>
              <a:ext uri="{FF2B5EF4-FFF2-40B4-BE49-F238E27FC236}">
                <a16:creationId xmlns:a16="http://schemas.microsoft.com/office/drawing/2014/main" id="{1B5B0DC9-C2D3-4904-B8B4-AEE42411F79C}"/>
              </a:ext>
            </a:extLst>
          </p:cNvPr>
          <p:cNvSpPr>
            <a:spLocks noGrp="1"/>
          </p:cNvSpPr>
          <p:nvPr>
            <p:ph type="sldNum" sz="quarter" idx="2"/>
          </p:nvPr>
        </p:nvSpPr>
        <p:spPr/>
        <p:txBody>
          <a:bodyPr/>
          <a:lstStyle/>
          <a:p>
            <a:fld id="{86CB4B4D-7CA3-9044-876B-883B54F8677D}" type="slidenum">
              <a:rPr lang="en-US" smtClean="0"/>
              <a:t>2</a:t>
            </a:fld>
            <a:endParaRPr lang="en-US" dirty="0"/>
          </a:p>
        </p:txBody>
      </p:sp>
    </p:spTree>
    <p:extLst>
      <p:ext uri="{BB962C8B-B14F-4D97-AF65-F5344CB8AC3E}">
        <p14:creationId xmlns:p14="http://schemas.microsoft.com/office/powerpoint/2010/main" val="149410173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1A16C8-A60C-426B-94CD-96B9C30395FD}"/>
              </a:ext>
            </a:extLst>
          </p:cNvPr>
          <p:cNvSpPr>
            <a:spLocks noGrp="1"/>
          </p:cNvSpPr>
          <p:nvPr>
            <p:ph type="body" idx="1"/>
          </p:nvPr>
        </p:nvSpPr>
        <p:spPr>
          <a:xfrm>
            <a:off x="267630" y="1138806"/>
            <a:ext cx="11764536" cy="5406960"/>
          </a:xfrm>
        </p:spPr>
        <p:txBody>
          <a:bodyPr>
            <a:normAutofit/>
          </a:bodyPr>
          <a:lstStyle/>
          <a:p>
            <a:pPr marL="0" indent="0">
              <a:spcBef>
                <a:spcPts val="0"/>
              </a:spcBef>
              <a:buNone/>
            </a:pPr>
            <a:r>
              <a:rPr lang="en-US" sz="2500" dirty="0">
                <a:solidFill>
                  <a:srgbClr val="1ABA9C"/>
                </a:solidFill>
                <a:latin typeface="Proxima Nova"/>
              </a:rPr>
              <a:t>What is a Lockdown?</a:t>
            </a:r>
          </a:p>
          <a:p>
            <a:pPr lvl="1">
              <a:spcBef>
                <a:spcPts val="0"/>
              </a:spcBef>
            </a:pPr>
            <a:r>
              <a:rPr lang="en-US" sz="2000" dirty="0">
                <a:solidFill>
                  <a:schemeClr val="tx1"/>
                </a:solidFill>
                <a:latin typeface="Proxima Nova"/>
              </a:rPr>
              <a:t>14 calendar days prior to each event, the number of appointments scheduled must be locked down at 4p.m. ET</a:t>
            </a:r>
          </a:p>
          <a:p>
            <a:pPr lvl="1">
              <a:spcBef>
                <a:spcPts val="0"/>
              </a:spcBef>
            </a:pPr>
            <a:r>
              <a:rPr lang="en-US" sz="2000" dirty="0">
                <a:solidFill>
                  <a:schemeClr val="tx1"/>
                </a:solidFill>
                <a:latin typeface="Proxima Nova"/>
              </a:rPr>
              <a:t>Confirms estimated number of participants</a:t>
            </a:r>
          </a:p>
          <a:p>
            <a:pPr marL="0" indent="0">
              <a:spcBef>
                <a:spcPts val="0"/>
              </a:spcBef>
              <a:buNone/>
            </a:pPr>
            <a:endParaRPr lang="en-US" u="sng" dirty="0">
              <a:solidFill>
                <a:schemeClr val="bg1">
                  <a:lumMod val="50000"/>
                </a:schemeClr>
              </a:solidFill>
              <a:latin typeface="Proxima Nova"/>
            </a:endParaRPr>
          </a:p>
          <a:p>
            <a:pPr marL="0" indent="0">
              <a:spcBef>
                <a:spcPts val="0"/>
              </a:spcBef>
              <a:buNone/>
            </a:pPr>
            <a:r>
              <a:rPr lang="en-US" sz="2500" dirty="0">
                <a:solidFill>
                  <a:srgbClr val="1ABA9C"/>
                </a:solidFill>
                <a:latin typeface="Proxima Nova"/>
              </a:rPr>
              <a:t>Why a Lockdown?</a:t>
            </a:r>
          </a:p>
          <a:p>
            <a:pPr lvl="1">
              <a:spcBef>
                <a:spcPts val="0"/>
              </a:spcBef>
            </a:pPr>
            <a:r>
              <a:rPr lang="en-US" sz="2000" dirty="0">
                <a:solidFill>
                  <a:schemeClr val="tx1"/>
                </a:solidFill>
                <a:latin typeface="Proxima Nova"/>
              </a:rPr>
              <a:t>An accurate estimate of participants ensures appropriate amount of supplies and examiners for screenings</a:t>
            </a:r>
            <a:br>
              <a:rPr lang="en-US" u="sng" dirty="0">
                <a:solidFill>
                  <a:schemeClr val="bg1">
                    <a:lumMod val="50000"/>
                  </a:schemeClr>
                </a:solidFill>
                <a:latin typeface="Proxima Nova"/>
              </a:rPr>
            </a:br>
            <a:endParaRPr lang="en-US" u="sng" dirty="0">
              <a:solidFill>
                <a:schemeClr val="bg1">
                  <a:lumMod val="50000"/>
                </a:schemeClr>
              </a:solidFill>
              <a:latin typeface="Proxima Nova"/>
            </a:endParaRPr>
          </a:p>
          <a:p>
            <a:pPr marL="0" indent="0">
              <a:spcBef>
                <a:spcPts val="0"/>
              </a:spcBef>
              <a:buNone/>
            </a:pPr>
            <a:r>
              <a:rPr lang="en-US" sz="2500" dirty="0">
                <a:solidFill>
                  <a:srgbClr val="1ABA9C"/>
                </a:solidFill>
                <a:latin typeface="Proxima Nova"/>
              </a:rPr>
              <a:t>Key Points</a:t>
            </a:r>
          </a:p>
          <a:p>
            <a:pPr lvl="1">
              <a:spcBef>
                <a:spcPts val="0"/>
              </a:spcBef>
            </a:pPr>
            <a:r>
              <a:rPr lang="en-US" sz="2000" dirty="0">
                <a:solidFill>
                  <a:schemeClr val="tx1"/>
                </a:solidFill>
                <a:latin typeface="Proxima Nova"/>
              </a:rPr>
              <a:t>SHBP-sponsored screening events will only be held at locations with 40 participants or more signed up </a:t>
            </a:r>
            <a:r>
              <a:rPr lang="en-US" sz="2000" u="sng" dirty="0">
                <a:solidFill>
                  <a:schemeClr val="tx1"/>
                </a:solidFill>
                <a:latin typeface="Proxima Nova"/>
              </a:rPr>
              <a:t>by 4pm ET on your lockdown date</a:t>
            </a:r>
            <a:r>
              <a:rPr lang="en-US" sz="2000" dirty="0">
                <a:solidFill>
                  <a:schemeClr val="tx1"/>
                </a:solidFill>
                <a:latin typeface="Proxima Nova"/>
              </a:rPr>
              <a:t>. </a:t>
            </a:r>
          </a:p>
          <a:p>
            <a:pPr lvl="1">
              <a:spcBef>
                <a:spcPts val="0"/>
              </a:spcBef>
            </a:pPr>
            <a:r>
              <a:rPr lang="en-US" sz="2000" dirty="0">
                <a:solidFill>
                  <a:schemeClr val="tx1"/>
                </a:solidFill>
                <a:latin typeface="Proxima Nova"/>
              </a:rPr>
              <a:t>If you have LESS than 40 scheduled appointments 3 weeks prior to your event, your Sharecare Event Specialist will notify you and ask that you help increase participation</a:t>
            </a:r>
          </a:p>
          <a:p>
            <a:pPr lvl="1">
              <a:spcBef>
                <a:spcPts val="0"/>
              </a:spcBef>
            </a:pPr>
            <a:r>
              <a:rPr lang="en-US" sz="2000" dirty="0">
                <a:solidFill>
                  <a:schemeClr val="tx1"/>
                </a:solidFill>
                <a:latin typeface="Proxima Nova"/>
              </a:rPr>
              <a:t>If you estimate over 40, but have less than 40 scheduled appointments at the 14 calendar day lockdown, your event may be cancelled</a:t>
            </a:r>
          </a:p>
          <a:p>
            <a:pPr lvl="1">
              <a:spcBef>
                <a:spcPts val="0"/>
              </a:spcBef>
            </a:pPr>
            <a:endParaRPr lang="en-US" u="sng" dirty="0">
              <a:solidFill>
                <a:schemeClr val="bg1">
                  <a:lumMod val="50000"/>
                </a:schemeClr>
              </a:solidFill>
            </a:endParaRPr>
          </a:p>
          <a:p>
            <a:pPr lvl="1">
              <a:spcBef>
                <a:spcPts val="0"/>
              </a:spcBef>
            </a:pPr>
            <a:endParaRPr lang="en-US" dirty="0">
              <a:solidFill>
                <a:schemeClr val="tx1"/>
              </a:solidFill>
            </a:endParaRPr>
          </a:p>
          <a:p>
            <a:pPr marL="0" indent="0">
              <a:spcBef>
                <a:spcPts val="0"/>
              </a:spcBef>
              <a:buNone/>
            </a:pPr>
            <a:endParaRPr lang="en-US" dirty="0"/>
          </a:p>
        </p:txBody>
      </p:sp>
      <p:sp>
        <p:nvSpPr>
          <p:cNvPr id="3" name="Title 2">
            <a:extLst>
              <a:ext uri="{FF2B5EF4-FFF2-40B4-BE49-F238E27FC236}">
                <a16:creationId xmlns:a16="http://schemas.microsoft.com/office/drawing/2014/main" id="{2603956A-644E-4035-B3DB-0D3459F8D071}"/>
              </a:ext>
            </a:extLst>
          </p:cNvPr>
          <p:cNvSpPr>
            <a:spLocks noGrp="1"/>
          </p:cNvSpPr>
          <p:nvPr>
            <p:ph type="title"/>
          </p:nvPr>
        </p:nvSpPr>
        <p:spPr>
          <a:xfrm>
            <a:off x="267630" y="57150"/>
            <a:ext cx="11076866" cy="1059094"/>
          </a:xfrm>
        </p:spPr>
        <p:txBody>
          <a:bodyPr>
            <a:normAutofit/>
          </a:bodyPr>
          <a:lstStyle/>
          <a:p>
            <a:r>
              <a:rPr lang="en-US" sz="4000" b="0" dirty="0">
                <a:latin typeface="+mj-lt"/>
              </a:rPr>
              <a:t>Lockdown Process</a:t>
            </a:r>
          </a:p>
        </p:txBody>
      </p:sp>
      <p:sp>
        <p:nvSpPr>
          <p:cNvPr id="5" name="Slide Number Placeholder 4">
            <a:extLst>
              <a:ext uri="{FF2B5EF4-FFF2-40B4-BE49-F238E27FC236}">
                <a16:creationId xmlns:a16="http://schemas.microsoft.com/office/drawing/2014/main" id="{F3E22676-DC85-4AD8-B15C-E84332C49AB0}"/>
              </a:ext>
            </a:extLst>
          </p:cNvPr>
          <p:cNvSpPr>
            <a:spLocks noGrp="1"/>
          </p:cNvSpPr>
          <p:nvPr>
            <p:ph type="sldNum" sz="quarter" idx="2"/>
          </p:nvPr>
        </p:nvSpPr>
        <p:spPr/>
        <p:txBody>
          <a:bodyPr/>
          <a:lstStyle/>
          <a:p>
            <a:fld id="{86CB4B4D-7CA3-9044-876B-883B54F8677D}" type="slidenum">
              <a:rPr lang="en-US" smtClean="0"/>
              <a:t>20</a:t>
            </a:fld>
            <a:endParaRPr lang="en-US" dirty="0"/>
          </a:p>
        </p:txBody>
      </p:sp>
    </p:spTree>
    <p:extLst>
      <p:ext uri="{BB962C8B-B14F-4D97-AF65-F5344CB8AC3E}">
        <p14:creationId xmlns:p14="http://schemas.microsoft.com/office/powerpoint/2010/main" val="307232544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1DA09-65D5-41F3-B9ED-FC6403BC559A}"/>
              </a:ext>
            </a:extLst>
          </p:cNvPr>
          <p:cNvSpPr>
            <a:spLocks noGrp="1"/>
          </p:cNvSpPr>
          <p:nvPr>
            <p:ph type="title"/>
          </p:nvPr>
        </p:nvSpPr>
        <p:spPr/>
        <p:txBody>
          <a:bodyPr>
            <a:normAutofit fontScale="90000"/>
          </a:bodyPr>
          <a:lstStyle/>
          <a:p>
            <a:pPr algn="ctr"/>
            <a:r>
              <a:rPr lang="en-US" dirty="0"/>
              <a:t>Execution: Site Coordinator Onsite Screening Preparation</a:t>
            </a:r>
          </a:p>
        </p:txBody>
      </p:sp>
    </p:spTree>
    <p:extLst>
      <p:ext uri="{BB962C8B-B14F-4D97-AF65-F5344CB8AC3E}">
        <p14:creationId xmlns:p14="http://schemas.microsoft.com/office/powerpoint/2010/main" val="339313745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45118" y="1116244"/>
            <a:ext cx="4798186" cy="4694404"/>
          </a:xfrm>
        </p:spPr>
        <p:txBody>
          <a:bodyPr>
            <a:normAutofit fontScale="85000" lnSpcReduction="10000"/>
          </a:bodyPr>
          <a:lstStyle/>
          <a:p>
            <a:pPr marL="0" indent="0">
              <a:lnSpc>
                <a:spcPct val="120000"/>
              </a:lnSpc>
              <a:spcBef>
                <a:spcPts val="0"/>
              </a:spcBef>
              <a:buNone/>
            </a:pPr>
            <a:r>
              <a:rPr lang="en-US" sz="2900" dirty="0">
                <a:solidFill>
                  <a:srgbClr val="1ABA9C"/>
                </a:solidFill>
                <a:latin typeface="Proxima Nova"/>
              </a:rPr>
              <a:t>Participant Registration Area</a:t>
            </a:r>
          </a:p>
          <a:p>
            <a:pPr lvl="1">
              <a:lnSpc>
                <a:spcPct val="120000"/>
              </a:lnSpc>
              <a:spcBef>
                <a:spcPts val="0"/>
              </a:spcBef>
            </a:pPr>
            <a:r>
              <a:rPr lang="en-US" sz="2200" dirty="0">
                <a:solidFill>
                  <a:schemeClr val="tx1"/>
                </a:solidFill>
                <a:latin typeface="Proxima Nova"/>
              </a:rPr>
              <a:t>Outside but near the screening rooms</a:t>
            </a:r>
          </a:p>
          <a:p>
            <a:pPr lvl="1">
              <a:lnSpc>
                <a:spcPct val="120000"/>
              </a:lnSpc>
              <a:spcBef>
                <a:spcPts val="0"/>
              </a:spcBef>
            </a:pPr>
            <a:r>
              <a:rPr lang="en-US" sz="2200" dirty="0">
                <a:solidFill>
                  <a:schemeClr val="tx1"/>
                </a:solidFill>
                <a:latin typeface="Proxima Nova"/>
              </a:rPr>
              <a:t>Table and chair for registration desk</a:t>
            </a:r>
          </a:p>
          <a:p>
            <a:pPr lvl="1">
              <a:lnSpc>
                <a:spcPct val="120000"/>
              </a:lnSpc>
              <a:spcBef>
                <a:spcPts val="0"/>
              </a:spcBef>
            </a:pPr>
            <a:r>
              <a:rPr lang="en-US" sz="2200" dirty="0">
                <a:solidFill>
                  <a:schemeClr val="tx1"/>
                </a:solidFill>
                <a:latin typeface="Proxima Nova"/>
              </a:rPr>
              <a:t>Need 1 chair per registration station</a:t>
            </a:r>
          </a:p>
          <a:p>
            <a:pPr marL="0" indent="0">
              <a:lnSpc>
                <a:spcPct val="120000"/>
              </a:lnSpc>
              <a:spcBef>
                <a:spcPts val="0"/>
              </a:spcBef>
              <a:buNone/>
            </a:pPr>
            <a:endParaRPr lang="en-US" dirty="0">
              <a:solidFill>
                <a:schemeClr val="bg1">
                  <a:lumMod val="50000"/>
                </a:schemeClr>
              </a:solidFill>
              <a:latin typeface="Proxima Nova"/>
            </a:endParaRPr>
          </a:p>
          <a:p>
            <a:pPr marL="0" indent="0">
              <a:lnSpc>
                <a:spcPct val="120000"/>
              </a:lnSpc>
              <a:spcBef>
                <a:spcPts val="0"/>
              </a:spcBef>
              <a:buNone/>
            </a:pPr>
            <a:r>
              <a:rPr lang="en-US" sz="2900" dirty="0">
                <a:solidFill>
                  <a:srgbClr val="1ABA9C"/>
                </a:solidFill>
                <a:latin typeface="Proxima Nova"/>
              </a:rPr>
              <a:t>Exam Stations</a:t>
            </a:r>
          </a:p>
          <a:p>
            <a:pPr lvl="1">
              <a:lnSpc>
                <a:spcPct val="120000"/>
              </a:lnSpc>
              <a:spcBef>
                <a:spcPts val="0"/>
              </a:spcBef>
            </a:pPr>
            <a:r>
              <a:rPr lang="en-US" sz="2200" dirty="0">
                <a:solidFill>
                  <a:schemeClr val="tx1"/>
                </a:solidFill>
                <a:latin typeface="Proxima Nova"/>
              </a:rPr>
              <a:t>Each examiner station will require a space of 8 ft. x 8 ft.</a:t>
            </a:r>
          </a:p>
          <a:p>
            <a:pPr lvl="1">
              <a:lnSpc>
                <a:spcPct val="120000"/>
              </a:lnSpc>
              <a:spcBef>
                <a:spcPts val="0"/>
              </a:spcBef>
            </a:pPr>
            <a:r>
              <a:rPr lang="en-US" sz="2200" dirty="0">
                <a:solidFill>
                  <a:schemeClr val="tx1"/>
                </a:solidFill>
                <a:latin typeface="Proxima Nova"/>
              </a:rPr>
              <a:t>Day of event Screening Vendor arrives one (1) hour prior to start time to set up screening area</a:t>
            </a:r>
          </a:p>
          <a:p>
            <a:pPr lvl="1">
              <a:lnSpc>
                <a:spcPct val="120000"/>
              </a:lnSpc>
              <a:spcBef>
                <a:spcPts val="0"/>
              </a:spcBef>
            </a:pPr>
            <a:r>
              <a:rPr lang="en-US" sz="2200" dirty="0">
                <a:solidFill>
                  <a:schemeClr val="tx1"/>
                </a:solidFill>
                <a:latin typeface="Proxima Nova"/>
              </a:rPr>
              <a:t>1 table, 2 chairs, and a trashcan for each exam station</a:t>
            </a:r>
          </a:p>
        </p:txBody>
      </p:sp>
      <p:sp>
        <p:nvSpPr>
          <p:cNvPr id="3" name="Title 2"/>
          <p:cNvSpPr>
            <a:spLocks noGrp="1"/>
          </p:cNvSpPr>
          <p:nvPr>
            <p:ph type="title"/>
          </p:nvPr>
        </p:nvSpPr>
        <p:spPr>
          <a:xfrm>
            <a:off x="223024" y="57150"/>
            <a:ext cx="11121471" cy="1059094"/>
          </a:xfrm>
        </p:spPr>
        <p:txBody>
          <a:bodyPr>
            <a:normAutofit fontScale="90000"/>
          </a:bodyPr>
          <a:lstStyle/>
          <a:p>
            <a:r>
              <a:rPr lang="en-US" sz="4000" b="0" dirty="0">
                <a:latin typeface="+mj-lt"/>
              </a:rPr>
              <a:t>Day Before the Screening – Prepare Screening Area</a:t>
            </a:r>
          </a:p>
        </p:txBody>
      </p:sp>
      <p:sp>
        <p:nvSpPr>
          <p:cNvPr id="5" name="TextBox 4">
            <a:extLst>
              <a:ext uri="{FF2B5EF4-FFF2-40B4-BE49-F238E27FC236}">
                <a16:creationId xmlns:a16="http://schemas.microsoft.com/office/drawing/2014/main" id="{D7F665E6-CF02-4726-88E2-EB6203E6F8C7}"/>
              </a:ext>
            </a:extLst>
          </p:cNvPr>
          <p:cNvSpPr txBox="1"/>
          <p:nvPr/>
        </p:nvSpPr>
        <p:spPr>
          <a:xfrm>
            <a:off x="6437774" y="4742963"/>
            <a:ext cx="4118674" cy="1677382"/>
          </a:xfrm>
          <a:prstGeom prst="rect">
            <a:avLst/>
          </a:prstGeom>
          <a:noFill/>
          <a:ln>
            <a:noFill/>
          </a:ln>
        </p:spPr>
        <p:txBody>
          <a:bodyPr wrap="square" rtlCol="0">
            <a:spAutoFit/>
          </a:bodyPr>
          <a:lstStyle/>
          <a:p>
            <a:endParaRPr lang="en-US" sz="1400" dirty="0">
              <a:latin typeface="+mn-lt"/>
            </a:endParaRPr>
          </a:p>
          <a:p>
            <a:r>
              <a:rPr lang="en-US" sz="1600" dirty="0"/>
              <a:t>Due to OSHA regulations, we cannot host screenings in a cafeteria if food is being prepared or consumed at the time of the screening</a:t>
            </a:r>
          </a:p>
          <a:p>
            <a:endParaRPr lang="en-US" dirty="0">
              <a:latin typeface="+mn-lt"/>
            </a:endParaRPr>
          </a:p>
        </p:txBody>
      </p:sp>
      <p:sp>
        <p:nvSpPr>
          <p:cNvPr id="7" name="Slide Number Placeholder 6">
            <a:extLst>
              <a:ext uri="{FF2B5EF4-FFF2-40B4-BE49-F238E27FC236}">
                <a16:creationId xmlns:a16="http://schemas.microsoft.com/office/drawing/2014/main" id="{2315AC9A-46B4-4A41-AE43-5C9A127F4FB0}"/>
              </a:ext>
            </a:extLst>
          </p:cNvPr>
          <p:cNvSpPr>
            <a:spLocks noGrp="1"/>
          </p:cNvSpPr>
          <p:nvPr>
            <p:ph type="sldNum" sz="quarter" idx="2"/>
          </p:nvPr>
        </p:nvSpPr>
        <p:spPr/>
        <p:txBody>
          <a:bodyPr/>
          <a:lstStyle/>
          <a:p>
            <a:fld id="{86CB4B4D-7CA3-9044-876B-883B54F8677D}" type="slidenum">
              <a:rPr lang="en-US" smtClean="0"/>
              <a:t>22</a:t>
            </a:fld>
            <a:endParaRPr lang="en-US" dirty="0"/>
          </a:p>
        </p:txBody>
      </p:sp>
      <p:pic>
        <p:nvPicPr>
          <p:cNvPr id="6" name="Picture 2">
            <a:extLst>
              <a:ext uri="{FF2B5EF4-FFF2-40B4-BE49-F238E27FC236}">
                <a16:creationId xmlns:a16="http://schemas.microsoft.com/office/drawing/2014/main" id="{2B52F949-24BC-4DBC-8C00-7961412AD5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6488" y="1288383"/>
            <a:ext cx="4118674" cy="3442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008199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30521" y="1294920"/>
            <a:ext cx="11597182" cy="6348249"/>
          </a:xfrm>
        </p:spPr>
        <p:txBody>
          <a:bodyPr>
            <a:normAutofit/>
          </a:bodyPr>
          <a:lstStyle/>
          <a:p>
            <a:pPr marL="0" indent="0">
              <a:spcBef>
                <a:spcPts val="0"/>
              </a:spcBef>
              <a:buNone/>
            </a:pPr>
            <a:r>
              <a:rPr lang="en-US" sz="2700" dirty="0">
                <a:solidFill>
                  <a:srgbClr val="1ABA9C"/>
                </a:solidFill>
                <a:latin typeface="Proxima Nova"/>
              </a:rPr>
              <a:t>Get your materials ready!</a:t>
            </a:r>
          </a:p>
          <a:p>
            <a:pPr lvl="1">
              <a:spcBef>
                <a:spcPts val="0"/>
              </a:spcBef>
            </a:pPr>
            <a:r>
              <a:rPr lang="en-US" sz="2200" dirty="0">
                <a:latin typeface="Proxima Nova"/>
              </a:rPr>
              <a:t>Ensure your registration and screening areas are set up appropriately</a:t>
            </a:r>
          </a:p>
          <a:p>
            <a:pPr lvl="1">
              <a:spcBef>
                <a:spcPts val="0"/>
              </a:spcBef>
            </a:pPr>
            <a:r>
              <a:rPr lang="en-US" sz="2200" dirty="0">
                <a:latin typeface="Proxima Nova"/>
              </a:rPr>
              <a:t>Ensure you have all the items ready to go the next morning</a:t>
            </a:r>
          </a:p>
          <a:p>
            <a:pPr lvl="2">
              <a:spcBef>
                <a:spcPts val="0"/>
              </a:spcBef>
            </a:pPr>
            <a:r>
              <a:rPr lang="en-US" sz="2200" dirty="0">
                <a:latin typeface="Proxima Nova"/>
              </a:rPr>
              <a:t>Prepare your screening sign-in sheets – make sure you bring them the morning of the screening – Your Sharecare Event Specialist will provide your final sign-in sheet the week before the event</a:t>
            </a:r>
          </a:p>
          <a:p>
            <a:pPr lvl="2">
              <a:spcBef>
                <a:spcPts val="0"/>
              </a:spcBef>
            </a:pPr>
            <a:r>
              <a:rPr lang="en-US" sz="2200" dirty="0">
                <a:latin typeface="Proxima Nova"/>
              </a:rPr>
              <a:t>Blue or Black Pens</a:t>
            </a:r>
          </a:p>
          <a:p>
            <a:pPr marL="0" indent="0" defTabSz="825500" hangingPunct="0">
              <a:spcBef>
                <a:spcPts val="0"/>
              </a:spcBef>
              <a:buSzTx/>
              <a:buNone/>
            </a:pPr>
            <a:r>
              <a:rPr lang="en-US" sz="2700" dirty="0">
                <a:solidFill>
                  <a:srgbClr val="1ABA9C"/>
                </a:solidFill>
                <a:latin typeface="Proxima Nova"/>
                <a:ea typeface="Proxima Nova"/>
                <a:cs typeface="Proxima Nova"/>
              </a:rPr>
              <a:t>Set reminders!</a:t>
            </a:r>
          </a:p>
          <a:p>
            <a:pPr marL="630936" lvl="2" indent="-320040" defTabSz="825500">
              <a:spcBef>
                <a:spcPts val="0"/>
              </a:spcBef>
            </a:pPr>
            <a:r>
              <a:rPr lang="en-US" sz="2200" dirty="0">
                <a:latin typeface="Proxima Nova"/>
              </a:rPr>
              <a:t>Set a reminder to arrive one (1) hour before screening start time the morning of your screening to greet the Quest event team and direct them to the screening area.</a:t>
            </a:r>
          </a:p>
          <a:p>
            <a:pPr marL="630936" lvl="2" indent="-320040" defTabSz="825500">
              <a:spcBef>
                <a:spcPts val="0"/>
              </a:spcBef>
            </a:pPr>
            <a:endParaRPr lang="en-US" sz="2200" dirty="0">
              <a:latin typeface="Proxima Nova"/>
              <a:ea typeface="Proxima Nova"/>
              <a:cs typeface="Proxima Nova"/>
            </a:endParaRPr>
          </a:p>
          <a:p>
            <a:pPr marL="0" indent="0">
              <a:lnSpc>
                <a:spcPct val="120000"/>
              </a:lnSpc>
              <a:spcBef>
                <a:spcPts val="0"/>
              </a:spcBef>
              <a:buNone/>
            </a:pPr>
            <a:endParaRPr lang="en-US" sz="3500" dirty="0">
              <a:latin typeface="Proxima Nova"/>
            </a:endParaRPr>
          </a:p>
        </p:txBody>
      </p:sp>
      <p:sp>
        <p:nvSpPr>
          <p:cNvPr id="6" name="Slide Number Placeholder 5">
            <a:extLst>
              <a:ext uri="{FF2B5EF4-FFF2-40B4-BE49-F238E27FC236}">
                <a16:creationId xmlns:a16="http://schemas.microsoft.com/office/drawing/2014/main" id="{012F99D2-C5A7-4AF9-8443-865E5A5820A7}"/>
              </a:ext>
            </a:extLst>
          </p:cNvPr>
          <p:cNvSpPr>
            <a:spLocks noGrp="1"/>
          </p:cNvSpPr>
          <p:nvPr>
            <p:ph type="sldNum" sz="quarter" idx="2"/>
          </p:nvPr>
        </p:nvSpPr>
        <p:spPr/>
        <p:txBody>
          <a:bodyPr/>
          <a:lstStyle/>
          <a:p>
            <a:fld id="{86CB4B4D-7CA3-9044-876B-883B54F8677D}" type="slidenum">
              <a:rPr lang="en-US" smtClean="0"/>
              <a:t>23</a:t>
            </a:fld>
            <a:endParaRPr lang="en-US" dirty="0"/>
          </a:p>
        </p:txBody>
      </p:sp>
      <p:sp>
        <p:nvSpPr>
          <p:cNvPr id="10" name="Title 2">
            <a:extLst>
              <a:ext uri="{FF2B5EF4-FFF2-40B4-BE49-F238E27FC236}">
                <a16:creationId xmlns:a16="http://schemas.microsoft.com/office/drawing/2014/main" id="{EB94264D-955C-498F-B38C-01E9AD0013DD}"/>
              </a:ext>
            </a:extLst>
          </p:cNvPr>
          <p:cNvSpPr>
            <a:spLocks noGrp="1"/>
          </p:cNvSpPr>
          <p:nvPr>
            <p:ph type="title"/>
          </p:nvPr>
        </p:nvSpPr>
        <p:spPr>
          <a:xfrm>
            <a:off x="223024" y="57150"/>
            <a:ext cx="11121471" cy="1059094"/>
          </a:xfrm>
        </p:spPr>
        <p:txBody>
          <a:bodyPr>
            <a:normAutofit/>
          </a:bodyPr>
          <a:lstStyle/>
          <a:p>
            <a:r>
              <a:rPr lang="en-US" sz="3600" b="0" dirty="0">
                <a:latin typeface="+mj-lt"/>
              </a:rPr>
              <a:t>Day Before the Screening – Final Prep</a:t>
            </a:r>
          </a:p>
        </p:txBody>
      </p:sp>
    </p:spTree>
    <p:extLst>
      <p:ext uri="{BB962C8B-B14F-4D97-AF65-F5344CB8AC3E}">
        <p14:creationId xmlns:p14="http://schemas.microsoft.com/office/powerpoint/2010/main" val="347294733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338632-0380-4510-9851-F76A8CC16813}"/>
              </a:ext>
            </a:extLst>
          </p:cNvPr>
          <p:cNvSpPr>
            <a:spLocks noGrp="1"/>
          </p:cNvSpPr>
          <p:nvPr>
            <p:ph type="title"/>
          </p:nvPr>
        </p:nvSpPr>
        <p:spPr/>
        <p:txBody>
          <a:bodyPr>
            <a:normAutofit fontScale="90000"/>
          </a:bodyPr>
          <a:lstStyle/>
          <a:p>
            <a:pPr algn="ctr"/>
            <a:r>
              <a:rPr lang="en-US" dirty="0"/>
              <a:t>Execution: Participant Onsite Screening Experience</a:t>
            </a:r>
          </a:p>
        </p:txBody>
      </p:sp>
      <p:sp>
        <p:nvSpPr>
          <p:cNvPr id="4" name="Slide Number Placeholder 3"/>
          <p:cNvSpPr>
            <a:spLocks noGrp="1"/>
          </p:cNvSpPr>
          <p:nvPr>
            <p:ph type="sldNum" sz="quarter" idx="4294967295"/>
          </p:nvPr>
        </p:nvSpPr>
        <p:spPr>
          <a:xfrm>
            <a:off x="0" y="6464300"/>
            <a:ext cx="187325" cy="287338"/>
          </a:xfrm>
          <a:prstGeom prst="rect">
            <a:avLst/>
          </a:prstGeom>
        </p:spPr>
        <p:txBody>
          <a:bodyPr/>
          <a:lstStyle/>
          <a:p>
            <a:fld id="{86CB4B4D-7CA3-9044-876B-883B54F8677D}" type="slidenum">
              <a:rPr lang="uk-UA" smtClean="0"/>
              <a:t>24</a:t>
            </a:fld>
            <a:endParaRPr lang="uk-UA"/>
          </a:p>
        </p:txBody>
      </p:sp>
    </p:spTree>
    <p:extLst>
      <p:ext uri="{BB962C8B-B14F-4D97-AF65-F5344CB8AC3E}">
        <p14:creationId xmlns:p14="http://schemas.microsoft.com/office/powerpoint/2010/main" val="353017018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F7C128-7B3E-4745-BB43-AAAD510CE1EB}"/>
              </a:ext>
            </a:extLst>
          </p:cNvPr>
          <p:cNvSpPr>
            <a:spLocks noGrp="1"/>
          </p:cNvSpPr>
          <p:nvPr>
            <p:ph type="title"/>
          </p:nvPr>
        </p:nvSpPr>
        <p:spPr>
          <a:xfrm>
            <a:off x="124178" y="57150"/>
            <a:ext cx="11220317" cy="1059094"/>
          </a:xfrm>
        </p:spPr>
        <p:txBody>
          <a:bodyPr>
            <a:normAutofit/>
          </a:bodyPr>
          <a:lstStyle/>
          <a:p>
            <a:r>
              <a:rPr lang="en-US" sz="4000" b="0" dirty="0">
                <a:latin typeface="+mj-lt"/>
              </a:rPr>
              <a:t>Onsite Screening – Participant Experience</a:t>
            </a:r>
          </a:p>
        </p:txBody>
      </p:sp>
      <p:sp>
        <p:nvSpPr>
          <p:cNvPr id="5" name="Rectangle 4">
            <a:extLst>
              <a:ext uri="{FF2B5EF4-FFF2-40B4-BE49-F238E27FC236}">
                <a16:creationId xmlns:a16="http://schemas.microsoft.com/office/drawing/2014/main" id="{78B9057B-3E02-4475-88E5-9D15BAC034E2}"/>
              </a:ext>
            </a:extLst>
          </p:cNvPr>
          <p:cNvSpPr/>
          <p:nvPr/>
        </p:nvSpPr>
        <p:spPr>
          <a:xfrm>
            <a:off x="318548" y="1038182"/>
            <a:ext cx="6029700" cy="1015663"/>
          </a:xfrm>
          <a:prstGeom prst="rect">
            <a:avLst/>
          </a:prstGeom>
        </p:spPr>
        <p:txBody>
          <a:bodyPr wrap="square">
            <a:spAutoFit/>
          </a:bodyPr>
          <a:lstStyle/>
          <a:p>
            <a:pPr marL="0" indent="0" algn="l">
              <a:buNone/>
            </a:pPr>
            <a:r>
              <a:rPr lang="en-US" sz="1800" dirty="0">
                <a:solidFill>
                  <a:srgbClr val="1ABA9C"/>
                </a:solidFill>
              </a:rPr>
              <a:t>Fingerstick </a:t>
            </a:r>
          </a:p>
          <a:p>
            <a:pPr lvl="1" algn="l"/>
            <a:r>
              <a:rPr lang="en-US" sz="1400" dirty="0"/>
              <a:t>Fasting is recommended but not required:</a:t>
            </a:r>
          </a:p>
          <a:p>
            <a:pPr lvl="2" algn="l">
              <a:defRPr/>
            </a:pPr>
            <a:r>
              <a:rPr lang="en-US" sz="1400" dirty="0">
                <a:ea typeface="Geneva"/>
                <a:cs typeface="Geneva"/>
              </a:rPr>
              <a:t>Biometrics: Height, weight, waist circumference, BP </a:t>
            </a:r>
          </a:p>
          <a:p>
            <a:pPr lvl="2" algn="l">
              <a:defRPr/>
            </a:pPr>
            <a:r>
              <a:rPr lang="en-US" sz="1400" dirty="0">
                <a:ea typeface="Geneva"/>
                <a:cs typeface="Geneva"/>
              </a:rPr>
              <a:t>Labs: HDL, LDL, Total Cholesterol, Triglycerides, Glucose, and HbA1c</a:t>
            </a:r>
          </a:p>
        </p:txBody>
      </p:sp>
      <p:sp>
        <p:nvSpPr>
          <p:cNvPr id="6" name="Rectangle 5">
            <a:extLst>
              <a:ext uri="{FF2B5EF4-FFF2-40B4-BE49-F238E27FC236}">
                <a16:creationId xmlns:a16="http://schemas.microsoft.com/office/drawing/2014/main" id="{6B26D282-533E-4C0E-A28E-08BC362B18DE}"/>
              </a:ext>
            </a:extLst>
          </p:cNvPr>
          <p:cNvSpPr/>
          <p:nvPr/>
        </p:nvSpPr>
        <p:spPr>
          <a:xfrm>
            <a:off x="318548" y="2044581"/>
            <a:ext cx="6029700" cy="4216539"/>
          </a:xfrm>
          <a:prstGeom prst="rect">
            <a:avLst/>
          </a:prstGeom>
        </p:spPr>
        <p:txBody>
          <a:bodyPr wrap="square">
            <a:spAutoFit/>
          </a:bodyPr>
          <a:lstStyle/>
          <a:p>
            <a:pPr algn="l"/>
            <a:r>
              <a:rPr lang="en-US" sz="1800" dirty="0">
                <a:solidFill>
                  <a:srgbClr val="1ABA9C"/>
                </a:solidFill>
                <a:latin typeface="Proxima Nova" panose="02000506030000020004" pitchFamily="50" charset="0"/>
              </a:rPr>
              <a:t>Participant Experience:</a:t>
            </a:r>
          </a:p>
          <a:p>
            <a:pPr marL="228600" lvl="0" indent="-228600" algn="l">
              <a:buFont typeface="+mj-lt"/>
              <a:buAutoNum type="arabicPeriod"/>
            </a:pPr>
            <a:r>
              <a:rPr lang="en-US" sz="1400" dirty="0"/>
              <a:t>Participants will visit Registration and state their name and appointment time</a:t>
            </a:r>
          </a:p>
          <a:p>
            <a:pPr marL="228600" lvl="0" indent="-228600" algn="l">
              <a:buFont typeface="+mj-lt"/>
              <a:buAutoNum type="arabicPeriod"/>
            </a:pPr>
            <a:r>
              <a:rPr lang="en-US" sz="1400" dirty="0"/>
              <a:t>They will be directed to an available Exam Station to provide their electronic signature on the examiner tablet acknowledging that they have read, understand and agree to the Informed Consent and Release. Biometric measurements will be taken first, then the finger prick will be completed </a:t>
            </a:r>
          </a:p>
          <a:p>
            <a:pPr marL="228600" lvl="0" indent="-228600" algn="l">
              <a:buFont typeface="+mj-lt"/>
              <a:buAutoNum type="arabicPeriod"/>
            </a:pPr>
            <a:r>
              <a:rPr lang="en-US" sz="1400" dirty="0"/>
              <a:t>Participants are asked to sign off electronically that they agree with the measurements/blood values recorded for them on the examiner tablet.</a:t>
            </a:r>
          </a:p>
          <a:p>
            <a:pPr marL="685800" lvl="1" indent="-228600" algn="l">
              <a:buFont typeface="Arial" panose="020B0604020202020204" pitchFamily="34" charset="0"/>
              <a:buChar char="•"/>
            </a:pPr>
            <a:r>
              <a:rPr lang="en-US" sz="1400" dirty="0"/>
              <a:t>Participants have the right to have their body measurements     retaken. The last result taken will be used. </a:t>
            </a:r>
            <a:endParaRPr lang="en-US" sz="1400" dirty="0">
              <a:latin typeface="+mn-lt"/>
            </a:endParaRPr>
          </a:p>
          <a:p>
            <a:pPr marL="228600" indent="-228600" algn="l">
              <a:buFont typeface="+mj-lt"/>
              <a:buAutoNum type="arabicPeriod"/>
            </a:pPr>
            <a:r>
              <a:rPr lang="en-US" sz="1400" dirty="0"/>
              <a:t>If applicable, examiner will highlight out-of-range values</a:t>
            </a:r>
          </a:p>
          <a:p>
            <a:pPr marL="228600" indent="-228600" algn="l">
              <a:buFont typeface="+mj-lt"/>
              <a:buAutoNum type="arabicPeriod"/>
            </a:pPr>
            <a:r>
              <a:rPr lang="en-US" sz="1400" dirty="0"/>
              <a:t>If a member has a “critical value” reading, examiner will recommend that the member seek medical attention and sign a form saying they accept or refuse the recommendation</a:t>
            </a:r>
            <a:endParaRPr lang="en-US" sz="1400" dirty="0">
              <a:solidFill>
                <a:schemeClr val="accent4"/>
              </a:solidFill>
            </a:endParaRPr>
          </a:p>
          <a:p>
            <a:pPr marL="228600" indent="-228600" algn="l">
              <a:buFont typeface="+mj-lt"/>
              <a:buAutoNum type="arabicPeriod"/>
            </a:pPr>
            <a:r>
              <a:rPr lang="en-US" sz="1400" dirty="0"/>
              <a:t>Participants will complete a quick survey about their experience at the onsite screening and return it to registration</a:t>
            </a:r>
          </a:p>
          <a:p>
            <a:pPr marL="228600" lvl="0" indent="-228600">
              <a:buFont typeface="+mj-lt"/>
              <a:buAutoNum type="arabicPeriod"/>
            </a:pPr>
            <a:endParaRPr lang="en-US" sz="1200" dirty="0">
              <a:latin typeface="+mn-lt"/>
            </a:endParaRPr>
          </a:p>
        </p:txBody>
      </p:sp>
      <p:pic>
        <p:nvPicPr>
          <p:cNvPr id="7" name="Picture 6" descr="Work or school, or personal Microsoft account">
            <a:extLst>
              <a:ext uri="{FF2B5EF4-FFF2-40B4-BE49-F238E27FC236}">
                <a16:creationId xmlns:a16="http://schemas.microsoft.com/office/drawing/2014/main" id="{0055E522-6B27-4CE2-B328-6E2A92D98649}"/>
              </a:ext>
            </a:extLst>
          </p:cNvPr>
          <p:cNvPicPr/>
          <p:nvPr/>
        </p:nvPicPr>
        <p:blipFill rotWithShape="1">
          <a:blip r:embed="rId3" cstate="print">
            <a:extLst>
              <a:ext uri="{28A0092B-C50C-407E-A947-70E740481C1C}">
                <a14:useLocalDpi xmlns:a14="http://schemas.microsoft.com/office/drawing/2010/main" val="0"/>
              </a:ext>
            </a:extLst>
          </a:blip>
          <a:srcRect r="25487" b="22891"/>
          <a:stretch/>
        </p:blipFill>
        <p:spPr bwMode="auto">
          <a:xfrm>
            <a:off x="7074289" y="1499000"/>
            <a:ext cx="3779364" cy="3275123"/>
          </a:xfrm>
          <a:prstGeom prst="rect">
            <a:avLst/>
          </a:prstGeom>
          <a:ln>
            <a:solidFill>
              <a:schemeClr val="tx1"/>
            </a:solidFill>
          </a:ln>
          <a:effectLst/>
          <a:extLst>
            <a:ext uri="{53640926-AAD7-44D8-BBD7-CCE9431645EC}">
              <a14:shadowObscured xmlns:a14="http://schemas.microsoft.com/office/drawing/2010/main"/>
            </a:ext>
          </a:extLst>
        </p:spPr>
      </p:pic>
      <p:sp>
        <p:nvSpPr>
          <p:cNvPr id="9" name="Rectangle 8">
            <a:extLst>
              <a:ext uri="{FF2B5EF4-FFF2-40B4-BE49-F238E27FC236}">
                <a16:creationId xmlns:a16="http://schemas.microsoft.com/office/drawing/2014/main" id="{654506A0-8491-48C7-97BD-76033411E2CD}"/>
              </a:ext>
            </a:extLst>
          </p:cNvPr>
          <p:cNvSpPr/>
          <p:nvPr/>
        </p:nvSpPr>
        <p:spPr>
          <a:xfrm>
            <a:off x="6688517" y="5315218"/>
            <a:ext cx="4550907" cy="584775"/>
          </a:xfrm>
          <a:prstGeom prst="rect">
            <a:avLst/>
          </a:prstGeom>
          <a:solidFill>
            <a:schemeClr val="bg1">
              <a:lumMod val="75000"/>
            </a:schemeClr>
          </a:solidFill>
          <a:ln>
            <a:solidFill>
              <a:schemeClr val="tx1"/>
            </a:solidFill>
          </a:ln>
        </p:spPr>
        <p:txBody>
          <a:bodyPr wrap="square">
            <a:spAutoFit/>
          </a:bodyPr>
          <a:lstStyle/>
          <a:p>
            <a:pPr algn="ctr"/>
            <a:r>
              <a:rPr lang="en-US" sz="1600" b="1" dirty="0">
                <a:latin typeface="+mn-lt"/>
                <a:ea typeface="Geneva"/>
                <a:cs typeface="Geneva"/>
              </a:rPr>
              <a:t>Screening process takes about 15 min per participant </a:t>
            </a:r>
          </a:p>
        </p:txBody>
      </p:sp>
      <p:sp>
        <p:nvSpPr>
          <p:cNvPr id="2" name="Slide Number Placeholder 1">
            <a:extLst>
              <a:ext uri="{FF2B5EF4-FFF2-40B4-BE49-F238E27FC236}">
                <a16:creationId xmlns:a16="http://schemas.microsoft.com/office/drawing/2014/main" id="{78C97015-26C8-4EF7-B739-F32A8D725C15}"/>
              </a:ext>
            </a:extLst>
          </p:cNvPr>
          <p:cNvSpPr>
            <a:spLocks noGrp="1"/>
          </p:cNvSpPr>
          <p:nvPr>
            <p:ph type="sldNum" sz="quarter" idx="2"/>
          </p:nvPr>
        </p:nvSpPr>
        <p:spPr>
          <a:xfrm>
            <a:off x="5950188" y="6420345"/>
            <a:ext cx="278924" cy="287258"/>
          </a:xfrm>
        </p:spPr>
        <p:txBody>
          <a:bodyPr/>
          <a:lstStyle/>
          <a:p>
            <a:fld id="{86CB4B4D-7CA3-9044-876B-883B54F8677D}" type="slidenum">
              <a:rPr lang="en-US" smtClean="0"/>
              <a:t>25</a:t>
            </a:fld>
            <a:endParaRPr lang="en-US" dirty="0"/>
          </a:p>
        </p:txBody>
      </p:sp>
    </p:spTree>
    <p:extLst>
      <p:ext uri="{BB962C8B-B14F-4D97-AF65-F5344CB8AC3E}">
        <p14:creationId xmlns:p14="http://schemas.microsoft.com/office/powerpoint/2010/main" val="168036589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82FE92-D33A-4A05-9DDF-DCC9F75AD627}"/>
              </a:ext>
            </a:extLst>
          </p:cNvPr>
          <p:cNvSpPr>
            <a:spLocks noGrp="1"/>
          </p:cNvSpPr>
          <p:nvPr>
            <p:ph type="body" idx="1"/>
          </p:nvPr>
        </p:nvSpPr>
        <p:spPr>
          <a:xfrm>
            <a:off x="268596" y="1324388"/>
            <a:ext cx="6120915" cy="4344428"/>
          </a:xfrm>
        </p:spPr>
        <p:txBody>
          <a:bodyPr>
            <a:normAutofit fontScale="92500" lnSpcReduction="10000"/>
          </a:bodyPr>
          <a:lstStyle/>
          <a:p>
            <a:pPr lvl="1"/>
            <a:r>
              <a:rPr lang="en-US" dirty="0">
                <a:latin typeface="Proxima Nova"/>
              </a:rPr>
              <a:t>All participants have the right to review their biometrics</a:t>
            </a:r>
          </a:p>
          <a:p>
            <a:pPr lvl="1"/>
            <a:r>
              <a:rPr lang="en-US" dirty="0">
                <a:latin typeface="Proxima Nova"/>
              </a:rPr>
              <a:t>If a participant disagrees with a measurement, they may ask the examiner to take the measurement again. The 2</a:t>
            </a:r>
            <a:r>
              <a:rPr lang="en-US" baseline="30000" dirty="0">
                <a:latin typeface="Proxima Nova"/>
              </a:rPr>
              <a:t>nd</a:t>
            </a:r>
            <a:r>
              <a:rPr lang="en-US" dirty="0">
                <a:latin typeface="Proxima Nova"/>
              </a:rPr>
              <a:t> measurement will be used to update the participant’s report</a:t>
            </a:r>
          </a:p>
          <a:p>
            <a:pPr lvl="1"/>
            <a:r>
              <a:rPr lang="en-US" dirty="0">
                <a:latin typeface="Proxima Nova"/>
              </a:rPr>
              <a:t>Participants may ask questions and voice any concerns they have to the examiner who screens them</a:t>
            </a:r>
          </a:p>
        </p:txBody>
      </p:sp>
      <p:sp>
        <p:nvSpPr>
          <p:cNvPr id="3" name="Title 2">
            <a:extLst>
              <a:ext uri="{FF2B5EF4-FFF2-40B4-BE49-F238E27FC236}">
                <a16:creationId xmlns:a16="http://schemas.microsoft.com/office/drawing/2014/main" id="{D38412FE-66FC-4693-8F83-1F69950A5C41}"/>
              </a:ext>
            </a:extLst>
          </p:cNvPr>
          <p:cNvSpPr>
            <a:spLocks noGrp="1"/>
          </p:cNvSpPr>
          <p:nvPr>
            <p:ph type="title"/>
          </p:nvPr>
        </p:nvSpPr>
        <p:spPr>
          <a:xfrm>
            <a:off x="180622" y="57150"/>
            <a:ext cx="11163873" cy="1059094"/>
          </a:xfrm>
        </p:spPr>
        <p:txBody>
          <a:bodyPr>
            <a:normAutofit/>
          </a:bodyPr>
          <a:lstStyle/>
          <a:p>
            <a:r>
              <a:rPr lang="en-US" sz="4000" b="0" dirty="0">
                <a:latin typeface="+mj-lt"/>
              </a:rPr>
              <a:t>Participant Screening Rights</a:t>
            </a:r>
          </a:p>
        </p:txBody>
      </p:sp>
      <p:sp>
        <p:nvSpPr>
          <p:cNvPr id="5" name="Slide Number Placeholder 4">
            <a:extLst>
              <a:ext uri="{FF2B5EF4-FFF2-40B4-BE49-F238E27FC236}">
                <a16:creationId xmlns:a16="http://schemas.microsoft.com/office/drawing/2014/main" id="{067DBF31-B003-4653-9CC6-FA5E0DF407C1}"/>
              </a:ext>
            </a:extLst>
          </p:cNvPr>
          <p:cNvSpPr>
            <a:spLocks noGrp="1"/>
          </p:cNvSpPr>
          <p:nvPr>
            <p:ph type="sldNum" sz="quarter" idx="2"/>
          </p:nvPr>
        </p:nvSpPr>
        <p:spPr/>
        <p:txBody>
          <a:bodyPr/>
          <a:lstStyle/>
          <a:p>
            <a:fld id="{86CB4B4D-7CA3-9044-876B-883B54F8677D}" type="slidenum">
              <a:rPr lang="en-US" smtClean="0"/>
              <a:t>26</a:t>
            </a:fld>
            <a:endParaRPr lang="en-US" dirty="0"/>
          </a:p>
        </p:txBody>
      </p:sp>
      <p:pic>
        <p:nvPicPr>
          <p:cNvPr id="7" name="Picture 6">
            <a:extLst>
              <a:ext uri="{FF2B5EF4-FFF2-40B4-BE49-F238E27FC236}">
                <a16:creationId xmlns:a16="http://schemas.microsoft.com/office/drawing/2014/main" id="{280DDB0F-189A-43C8-AB91-A199EDF6D41C}"/>
              </a:ext>
            </a:extLst>
          </p:cNvPr>
          <p:cNvPicPr>
            <a:picLocks noChangeAspect="1"/>
          </p:cNvPicPr>
          <p:nvPr/>
        </p:nvPicPr>
        <p:blipFill>
          <a:blip r:embed="rId2"/>
          <a:stretch>
            <a:fillRect/>
          </a:stretch>
        </p:blipFill>
        <p:spPr>
          <a:xfrm>
            <a:off x="7672381" y="1868153"/>
            <a:ext cx="2800351" cy="2858604"/>
          </a:xfrm>
          <a:prstGeom prst="rect">
            <a:avLst/>
          </a:prstGeom>
        </p:spPr>
      </p:pic>
    </p:spTree>
    <p:extLst>
      <p:ext uri="{BB962C8B-B14F-4D97-AF65-F5344CB8AC3E}">
        <p14:creationId xmlns:p14="http://schemas.microsoft.com/office/powerpoint/2010/main" val="313918573"/>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506433-023B-4894-BE9E-C6F63AE19C2D}"/>
              </a:ext>
            </a:extLst>
          </p:cNvPr>
          <p:cNvSpPr>
            <a:spLocks noGrp="1"/>
          </p:cNvSpPr>
          <p:nvPr>
            <p:ph type="body" idx="1"/>
          </p:nvPr>
        </p:nvSpPr>
        <p:spPr>
          <a:xfrm>
            <a:off x="653967" y="2184920"/>
            <a:ext cx="4420269" cy="2340921"/>
          </a:xfrm>
        </p:spPr>
        <p:txBody>
          <a:bodyPr>
            <a:normAutofit/>
          </a:bodyPr>
          <a:lstStyle/>
          <a:p>
            <a:r>
              <a:rPr lang="en-US" sz="1600" dirty="0">
                <a:latin typeface="Proxima Nova"/>
              </a:rPr>
              <a:t>A “Know Your Numbers” one-pager will be provided to each participant</a:t>
            </a:r>
          </a:p>
          <a:p>
            <a:r>
              <a:rPr lang="en-US" sz="1600" dirty="0">
                <a:latin typeface="Proxima Nova"/>
              </a:rPr>
              <a:t>The Quest staff will bring these forms with them, fill in the results and provide them to each participant after they complete their screening</a:t>
            </a:r>
          </a:p>
        </p:txBody>
      </p:sp>
      <p:sp>
        <p:nvSpPr>
          <p:cNvPr id="3" name="Title 2">
            <a:extLst>
              <a:ext uri="{FF2B5EF4-FFF2-40B4-BE49-F238E27FC236}">
                <a16:creationId xmlns:a16="http://schemas.microsoft.com/office/drawing/2014/main" id="{0A5F11E4-DEBE-49B4-AB29-1E64CA2AB3D0}"/>
              </a:ext>
            </a:extLst>
          </p:cNvPr>
          <p:cNvSpPr>
            <a:spLocks noGrp="1"/>
          </p:cNvSpPr>
          <p:nvPr>
            <p:ph type="title"/>
          </p:nvPr>
        </p:nvSpPr>
        <p:spPr>
          <a:xfrm>
            <a:off x="395112" y="57150"/>
            <a:ext cx="10949384" cy="1059094"/>
          </a:xfrm>
        </p:spPr>
        <p:txBody>
          <a:bodyPr>
            <a:normAutofit/>
          </a:bodyPr>
          <a:lstStyle/>
          <a:p>
            <a:r>
              <a:rPr lang="en-US" sz="4000" b="0" dirty="0">
                <a:latin typeface="+mj-lt"/>
              </a:rPr>
              <a:t>Handout at the Screening event</a:t>
            </a:r>
          </a:p>
        </p:txBody>
      </p:sp>
      <p:sp>
        <p:nvSpPr>
          <p:cNvPr id="5" name="Slide Number Placeholder 4">
            <a:extLst>
              <a:ext uri="{FF2B5EF4-FFF2-40B4-BE49-F238E27FC236}">
                <a16:creationId xmlns:a16="http://schemas.microsoft.com/office/drawing/2014/main" id="{F74A780C-DD6A-4A24-867A-46E9667472AC}"/>
              </a:ext>
            </a:extLst>
          </p:cNvPr>
          <p:cNvSpPr>
            <a:spLocks noGrp="1"/>
          </p:cNvSpPr>
          <p:nvPr>
            <p:ph type="sldNum" sz="quarter" idx="2"/>
          </p:nvPr>
        </p:nvSpPr>
        <p:spPr/>
        <p:txBody>
          <a:bodyPr/>
          <a:lstStyle/>
          <a:p>
            <a:fld id="{86CB4B4D-7CA3-9044-876B-883B54F8677D}" type="slidenum">
              <a:rPr lang="en-US" smtClean="0"/>
              <a:t>27</a:t>
            </a:fld>
            <a:endParaRPr lang="en-US" dirty="0"/>
          </a:p>
        </p:txBody>
      </p:sp>
      <p:pic>
        <p:nvPicPr>
          <p:cNvPr id="4" name="Picture 3">
            <a:extLst>
              <a:ext uri="{FF2B5EF4-FFF2-40B4-BE49-F238E27FC236}">
                <a16:creationId xmlns:a16="http://schemas.microsoft.com/office/drawing/2014/main" id="{7BF22BE5-D021-4126-B738-6DAF38D8D46E}"/>
              </a:ext>
            </a:extLst>
          </p:cNvPr>
          <p:cNvPicPr>
            <a:picLocks noChangeAspect="1"/>
          </p:cNvPicPr>
          <p:nvPr/>
        </p:nvPicPr>
        <p:blipFill>
          <a:blip r:embed="rId2"/>
          <a:stretch>
            <a:fillRect/>
          </a:stretch>
        </p:blipFill>
        <p:spPr>
          <a:xfrm>
            <a:off x="5449207" y="1640881"/>
            <a:ext cx="2690091" cy="3429000"/>
          </a:xfrm>
          <a:prstGeom prst="rect">
            <a:avLst/>
          </a:prstGeom>
          <a:ln>
            <a:solidFill>
              <a:schemeClr val="bg2"/>
            </a:solidFill>
          </a:ln>
        </p:spPr>
      </p:pic>
      <p:pic>
        <p:nvPicPr>
          <p:cNvPr id="8" name="Picture 7">
            <a:extLst>
              <a:ext uri="{FF2B5EF4-FFF2-40B4-BE49-F238E27FC236}">
                <a16:creationId xmlns:a16="http://schemas.microsoft.com/office/drawing/2014/main" id="{B80581FC-47D4-4888-8BCB-67A8D78C074B}"/>
              </a:ext>
            </a:extLst>
          </p:cNvPr>
          <p:cNvPicPr>
            <a:picLocks noChangeAspect="1"/>
          </p:cNvPicPr>
          <p:nvPr/>
        </p:nvPicPr>
        <p:blipFill>
          <a:blip r:embed="rId3"/>
          <a:stretch>
            <a:fillRect/>
          </a:stretch>
        </p:blipFill>
        <p:spPr>
          <a:xfrm>
            <a:off x="8735807" y="1640881"/>
            <a:ext cx="2651406" cy="3429000"/>
          </a:xfrm>
          <a:prstGeom prst="rect">
            <a:avLst/>
          </a:prstGeom>
          <a:ln>
            <a:solidFill>
              <a:schemeClr val="tx1"/>
            </a:solidFill>
          </a:ln>
        </p:spPr>
      </p:pic>
    </p:spTree>
    <p:extLst>
      <p:ext uri="{BB962C8B-B14F-4D97-AF65-F5344CB8AC3E}">
        <p14:creationId xmlns:p14="http://schemas.microsoft.com/office/powerpoint/2010/main" val="342878712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F880A3-8156-45B9-9A33-A995726099E8}"/>
              </a:ext>
            </a:extLst>
          </p:cNvPr>
          <p:cNvSpPr>
            <a:spLocks noGrp="1"/>
          </p:cNvSpPr>
          <p:nvPr>
            <p:ph type="title"/>
          </p:nvPr>
        </p:nvSpPr>
        <p:spPr>
          <a:xfrm>
            <a:off x="316090" y="57150"/>
            <a:ext cx="11028406" cy="1059094"/>
          </a:xfrm>
        </p:spPr>
        <p:txBody>
          <a:bodyPr>
            <a:normAutofit/>
          </a:bodyPr>
          <a:lstStyle/>
          <a:p>
            <a:r>
              <a:rPr lang="en-US" sz="4000" b="0" dirty="0">
                <a:latin typeface="Proxima Nova"/>
              </a:rPr>
              <a:t> </a:t>
            </a:r>
            <a:r>
              <a:rPr lang="en-US" sz="4000" b="0" dirty="0">
                <a:latin typeface="+mj-lt"/>
              </a:rPr>
              <a:t>What if there are issues during the event?</a:t>
            </a:r>
          </a:p>
        </p:txBody>
      </p:sp>
      <p:graphicFrame>
        <p:nvGraphicFramePr>
          <p:cNvPr id="10" name="Diagram 9">
            <a:extLst>
              <a:ext uri="{FF2B5EF4-FFF2-40B4-BE49-F238E27FC236}">
                <a16:creationId xmlns:a16="http://schemas.microsoft.com/office/drawing/2014/main" id="{88E937FC-DC5E-4F51-957D-D02786D2FEC4}"/>
              </a:ext>
            </a:extLst>
          </p:cNvPr>
          <p:cNvGraphicFramePr/>
          <p:nvPr>
            <p:extLst>
              <p:ext uri="{D42A27DB-BD31-4B8C-83A1-F6EECF244321}">
                <p14:modId xmlns:p14="http://schemas.microsoft.com/office/powerpoint/2010/main" val="370972189"/>
              </p:ext>
            </p:extLst>
          </p:nvPr>
        </p:nvGraphicFramePr>
        <p:xfrm>
          <a:off x="-171481" y="28575"/>
          <a:ext cx="12243337" cy="6072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A54E6804-837C-40CF-8F34-8D84C5B9FFEC}"/>
              </a:ext>
            </a:extLst>
          </p:cNvPr>
          <p:cNvSpPr>
            <a:spLocks noGrp="1"/>
          </p:cNvSpPr>
          <p:nvPr>
            <p:ph type="sldNum" sz="quarter" idx="2"/>
          </p:nvPr>
        </p:nvSpPr>
        <p:spPr/>
        <p:txBody>
          <a:bodyPr/>
          <a:lstStyle/>
          <a:p>
            <a:fld id="{86CB4B4D-7CA3-9044-876B-883B54F8677D}" type="slidenum">
              <a:rPr lang="en-US" smtClean="0"/>
              <a:t>28</a:t>
            </a:fld>
            <a:endParaRPr lang="en-US" dirty="0"/>
          </a:p>
        </p:txBody>
      </p:sp>
    </p:spTree>
    <p:extLst>
      <p:ext uri="{BB962C8B-B14F-4D97-AF65-F5344CB8AC3E}">
        <p14:creationId xmlns:p14="http://schemas.microsoft.com/office/powerpoint/2010/main" val="2358081095"/>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16A662-7C3F-4624-ADD1-214F416AEF8B}"/>
              </a:ext>
            </a:extLst>
          </p:cNvPr>
          <p:cNvSpPr>
            <a:spLocks noGrp="1"/>
          </p:cNvSpPr>
          <p:nvPr>
            <p:ph type="title"/>
          </p:nvPr>
        </p:nvSpPr>
        <p:spPr>
          <a:xfrm>
            <a:off x="270934" y="57150"/>
            <a:ext cx="11073562" cy="1059094"/>
          </a:xfrm>
        </p:spPr>
        <p:txBody>
          <a:bodyPr>
            <a:normAutofit/>
          </a:bodyPr>
          <a:lstStyle/>
          <a:p>
            <a:r>
              <a:rPr lang="en-US" sz="4000" b="0" dirty="0">
                <a:latin typeface="+mj-lt"/>
              </a:rPr>
              <a:t>Walk-in Policy</a:t>
            </a:r>
          </a:p>
        </p:txBody>
      </p:sp>
      <p:sp>
        <p:nvSpPr>
          <p:cNvPr id="6" name="Content Placeholder 2">
            <a:extLst>
              <a:ext uri="{FF2B5EF4-FFF2-40B4-BE49-F238E27FC236}">
                <a16:creationId xmlns:a16="http://schemas.microsoft.com/office/drawing/2014/main" id="{089A3ED0-79E8-415D-B048-6B73B8FF51D9}"/>
              </a:ext>
            </a:extLst>
          </p:cNvPr>
          <p:cNvSpPr txBox="1">
            <a:spLocks/>
          </p:cNvSpPr>
          <p:nvPr/>
        </p:nvSpPr>
        <p:spPr bwMode="auto">
          <a:xfrm>
            <a:off x="386427" y="1111523"/>
            <a:ext cx="5282853" cy="40577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4320" indent="-274320" algn="l" defTabSz="457200" rtl="0" eaLnBrk="1" fontAlgn="base" hangingPunct="1">
              <a:spcBef>
                <a:spcPts val="600"/>
              </a:spcBef>
              <a:spcAft>
                <a:spcPct val="0"/>
              </a:spcAft>
              <a:buClr>
                <a:schemeClr val="accent1"/>
              </a:buClr>
              <a:buFont typeface="Arial" charset="0"/>
              <a:buChar char="•"/>
              <a:defRPr sz="2200" kern="1200">
                <a:solidFill>
                  <a:schemeClr val="tx1"/>
                </a:solidFill>
                <a:latin typeface="+mn-lt"/>
                <a:ea typeface="Geneva" pitchFamily="-106" charset="-128"/>
                <a:cs typeface="Geneva" pitchFamily="-106" charset="-128"/>
              </a:defRPr>
            </a:lvl1pPr>
            <a:lvl2pPr marL="640080" indent="-228600" algn="l" defTabSz="457200" rtl="0" eaLnBrk="1" fontAlgn="base" hangingPunct="1">
              <a:spcBef>
                <a:spcPts val="600"/>
              </a:spcBef>
              <a:spcAft>
                <a:spcPct val="0"/>
              </a:spcAft>
              <a:buClr>
                <a:schemeClr val="tx2"/>
              </a:buClr>
              <a:buFont typeface="Arial" charset="0"/>
              <a:buChar char="•"/>
              <a:defRPr sz="2000" kern="1200">
                <a:solidFill>
                  <a:schemeClr val="tx1"/>
                </a:solidFill>
                <a:latin typeface="+mn-lt"/>
                <a:ea typeface="Geneva" pitchFamily="-106" charset="-128"/>
                <a:cs typeface="Geneva" pitchFamily="35" charset="0"/>
              </a:defRPr>
            </a:lvl2pPr>
            <a:lvl3pPr marL="1143000" indent="-182880" algn="l" defTabSz="457200" rtl="0" eaLnBrk="1" fontAlgn="base" hangingPunct="1">
              <a:spcBef>
                <a:spcPts val="600"/>
              </a:spcBef>
              <a:spcAft>
                <a:spcPct val="0"/>
              </a:spcAft>
              <a:buClr>
                <a:schemeClr val="accent1">
                  <a:lumMod val="60000"/>
                  <a:lumOff val="40000"/>
                </a:schemeClr>
              </a:buClr>
              <a:buFont typeface="Arial" charset="0"/>
              <a:buChar char="•"/>
              <a:defRPr kern="1200">
                <a:solidFill>
                  <a:schemeClr val="tx1"/>
                </a:solidFill>
                <a:latin typeface="+mn-lt"/>
                <a:ea typeface="Geneva" pitchFamily="-106" charset="-128"/>
                <a:cs typeface="Geneva" pitchFamily="35" charset="0"/>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Geneva" pitchFamily="-106" charset="-128"/>
                <a:cs typeface="Geneva" pitchFamily="35" charset="0"/>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Geneva" pitchFamily="-106" charset="-128"/>
                <a:cs typeface="Geneva" pitchFamily="35"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Tx/>
            </a:pPr>
            <a:r>
              <a:rPr lang="en-US" sz="2000" dirty="0">
                <a:latin typeface="Proxima Nova"/>
                <a:ea typeface="Geneva"/>
                <a:cs typeface="Geneva"/>
              </a:rPr>
              <a:t>We do not recommend walk-ins and ask that everyone signs up for their appointment in Quest’s Scheduling Tool</a:t>
            </a:r>
          </a:p>
          <a:p>
            <a:pPr>
              <a:buClrTx/>
            </a:pPr>
            <a:r>
              <a:rPr lang="en-US" sz="2000" dirty="0">
                <a:latin typeface="Proxima Nova"/>
                <a:ea typeface="Geneva"/>
                <a:cs typeface="Geneva"/>
              </a:rPr>
              <a:t>If a participant does wish to screen as a walk-in, they will take 2</a:t>
            </a:r>
            <a:r>
              <a:rPr lang="en-US" sz="2000" baseline="30000" dirty="0">
                <a:latin typeface="Proxima Nova"/>
                <a:ea typeface="Geneva"/>
                <a:cs typeface="Geneva"/>
              </a:rPr>
              <a:t>nd</a:t>
            </a:r>
            <a:r>
              <a:rPr lang="en-US" sz="2000" dirty="0">
                <a:latin typeface="Proxima Nova"/>
                <a:ea typeface="Geneva"/>
                <a:cs typeface="Geneva"/>
              </a:rPr>
              <a:t> priority to those signed up</a:t>
            </a:r>
          </a:p>
          <a:p>
            <a:pPr marL="285750" lvl="1" indent="-285750">
              <a:buClrTx/>
            </a:pPr>
            <a:r>
              <a:rPr lang="en-US" dirty="0">
                <a:latin typeface="Proxima Nova"/>
                <a:ea typeface="Geneva"/>
                <a:cs typeface="Geneva"/>
              </a:rPr>
              <a:t>If someone arrives earlier than their scheduled appointment (more than 10 minutes before), they may be asked to return at their scheduled appointment time </a:t>
            </a:r>
          </a:p>
          <a:p>
            <a:pPr marL="285750" lvl="1" indent="-285750">
              <a:buClrTx/>
            </a:pPr>
            <a:r>
              <a:rPr lang="en-US" dirty="0">
                <a:latin typeface="Proxima Nova"/>
                <a:ea typeface="Geneva"/>
                <a:cs typeface="Geneva"/>
              </a:rPr>
              <a:t>Any participant who is a walk-in MUST bring their medical ID card to ensure we are screening only those who are eligible </a:t>
            </a:r>
          </a:p>
          <a:p>
            <a:pPr marL="0" indent="0">
              <a:buFont typeface="Arial" charset="0"/>
              <a:buNone/>
            </a:pPr>
            <a:endParaRPr lang="en-US" sz="2000" dirty="0">
              <a:ea typeface="Geneva"/>
              <a:cs typeface="Geneva"/>
            </a:endParaRPr>
          </a:p>
          <a:p>
            <a:endParaRPr lang="en-US" sz="2000" dirty="0">
              <a:ea typeface="Geneva"/>
              <a:cs typeface="Geneva"/>
            </a:endParaRPr>
          </a:p>
        </p:txBody>
      </p:sp>
      <p:sp>
        <p:nvSpPr>
          <p:cNvPr id="2" name="Slide Number Placeholder 1">
            <a:extLst>
              <a:ext uri="{FF2B5EF4-FFF2-40B4-BE49-F238E27FC236}">
                <a16:creationId xmlns:a16="http://schemas.microsoft.com/office/drawing/2014/main" id="{DE5B1F18-4DF1-4C2F-9379-BD4A34D29EA6}"/>
              </a:ext>
            </a:extLst>
          </p:cNvPr>
          <p:cNvSpPr>
            <a:spLocks noGrp="1"/>
          </p:cNvSpPr>
          <p:nvPr>
            <p:ph type="sldNum" sz="quarter" idx="2"/>
          </p:nvPr>
        </p:nvSpPr>
        <p:spPr/>
        <p:txBody>
          <a:bodyPr/>
          <a:lstStyle/>
          <a:p>
            <a:fld id="{86CB4B4D-7CA3-9044-876B-883B54F8677D}" type="slidenum">
              <a:rPr lang="en-US" smtClean="0"/>
              <a:t>29</a:t>
            </a:fld>
            <a:endParaRPr lang="en-US" dirty="0"/>
          </a:p>
        </p:txBody>
      </p:sp>
      <p:pic>
        <p:nvPicPr>
          <p:cNvPr id="7" name="Picture 6">
            <a:extLst>
              <a:ext uri="{FF2B5EF4-FFF2-40B4-BE49-F238E27FC236}">
                <a16:creationId xmlns:a16="http://schemas.microsoft.com/office/drawing/2014/main" id="{8C10C2F6-585E-4A18-A269-06DCB256E8D4}"/>
              </a:ext>
            </a:extLst>
          </p:cNvPr>
          <p:cNvPicPr>
            <a:picLocks noChangeAspect="1"/>
          </p:cNvPicPr>
          <p:nvPr/>
        </p:nvPicPr>
        <p:blipFill rotWithShape="1">
          <a:blip r:embed="rId3"/>
          <a:srcRect r="2650" b="3"/>
          <a:stretch/>
        </p:blipFill>
        <p:spPr>
          <a:xfrm>
            <a:off x="6015118" y="1463707"/>
            <a:ext cx="5493667" cy="3766757"/>
          </a:xfrm>
          <a:prstGeom prst="rect">
            <a:avLst/>
          </a:prstGeom>
          <a:ln>
            <a:solidFill>
              <a:schemeClr val="tx1"/>
            </a:solidFill>
          </a:ln>
        </p:spPr>
      </p:pic>
    </p:spTree>
    <p:extLst>
      <p:ext uri="{BB962C8B-B14F-4D97-AF65-F5344CB8AC3E}">
        <p14:creationId xmlns:p14="http://schemas.microsoft.com/office/powerpoint/2010/main" val="15595588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35864-CFFA-4B26-9305-4F7F21982E45}"/>
              </a:ext>
            </a:extLst>
          </p:cNvPr>
          <p:cNvSpPr>
            <a:spLocks noGrp="1"/>
          </p:cNvSpPr>
          <p:nvPr>
            <p:ph type="title"/>
          </p:nvPr>
        </p:nvSpPr>
        <p:spPr/>
        <p:txBody>
          <a:bodyPr>
            <a:normAutofit fontScale="90000"/>
          </a:bodyPr>
          <a:lstStyle/>
          <a:p>
            <a:r>
              <a:rPr lang="en-US" dirty="0"/>
              <a:t>Preparation: Roles &amp; Responsibilities</a:t>
            </a:r>
          </a:p>
        </p:txBody>
      </p:sp>
    </p:spTree>
    <p:extLst>
      <p:ext uri="{BB962C8B-B14F-4D97-AF65-F5344CB8AC3E}">
        <p14:creationId xmlns:p14="http://schemas.microsoft.com/office/powerpoint/2010/main" val="825521944"/>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509FDB3-DCAF-46A2-A2F4-EAEE69B6C3D1}"/>
              </a:ext>
            </a:extLst>
          </p:cNvPr>
          <p:cNvSpPr>
            <a:spLocks noGrp="1"/>
          </p:cNvSpPr>
          <p:nvPr>
            <p:ph type="title"/>
          </p:nvPr>
        </p:nvSpPr>
        <p:spPr>
          <a:xfrm>
            <a:off x="1270145" y="5014580"/>
            <a:ext cx="9648533" cy="1337272"/>
          </a:xfrm>
        </p:spPr>
        <p:txBody>
          <a:bodyPr>
            <a:normAutofit fontScale="90000"/>
          </a:bodyPr>
          <a:lstStyle/>
          <a:p>
            <a:pPr algn="ctr"/>
            <a:r>
              <a:rPr lang="en-US" dirty="0"/>
              <a:t>Execution: Alternate Screening Options</a:t>
            </a:r>
          </a:p>
        </p:txBody>
      </p:sp>
    </p:spTree>
    <p:extLst>
      <p:ext uri="{BB962C8B-B14F-4D97-AF65-F5344CB8AC3E}">
        <p14:creationId xmlns:p14="http://schemas.microsoft.com/office/powerpoint/2010/main" val="2342174969"/>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37FFD9-4908-424C-B510-5007A634AECF}"/>
              </a:ext>
            </a:extLst>
          </p:cNvPr>
          <p:cNvSpPr>
            <a:spLocks noGrp="1"/>
          </p:cNvSpPr>
          <p:nvPr>
            <p:ph type="body" idx="1"/>
          </p:nvPr>
        </p:nvSpPr>
        <p:spPr>
          <a:xfrm>
            <a:off x="414573" y="1112739"/>
            <a:ext cx="5615896" cy="4883813"/>
          </a:xfrm>
        </p:spPr>
        <p:txBody>
          <a:bodyPr>
            <a:noAutofit/>
          </a:bodyPr>
          <a:lstStyle/>
          <a:p>
            <a:pPr defTabSz="457063" fontAlgn="base">
              <a:spcBef>
                <a:spcPts val="450"/>
              </a:spcBef>
              <a:spcAft>
                <a:spcPts val="600"/>
              </a:spcAft>
              <a:buSzTx/>
              <a:buFont typeface="Arial" panose="020B0604020202020204" pitchFamily="34" charset="0"/>
              <a:buChar char="•"/>
              <a:defRPr/>
            </a:pPr>
            <a:r>
              <a:rPr lang="en-US" sz="1600" kern="1200" dirty="0">
                <a:latin typeface="Proxima Nova"/>
                <a:ea typeface="Geneva" pitchFamily="-106" charset="-128"/>
                <a:cs typeface="Arial" panose="020B0604020202020204" pitchFamily="34" charset="0"/>
              </a:rPr>
              <a:t>Participants will visit the PSC where they scheduled their appointment. </a:t>
            </a:r>
          </a:p>
          <a:p>
            <a:pPr defTabSz="457063" fontAlgn="base">
              <a:spcBef>
                <a:spcPts val="450"/>
              </a:spcBef>
              <a:spcAft>
                <a:spcPts val="600"/>
              </a:spcAft>
              <a:buSzTx/>
              <a:buFont typeface="Arial" panose="020B0604020202020204" pitchFamily="34" charset="0"/>
              <a:buChar char="•"/>
              <a:defRPr/>
            </a:pPr>
            <a:r>
              <a:rPr lang="en-US" sz="1600" kern="1200" dirty="0">
                <a:latin typeface="Proxima Nova"/>
                <a:ea typeface="Geneva" pitchFamily="-106" charset="-128"/>
                <a:cs typeface="Arial" panose="020B0604020202020204" pitchFamily="34" charset="0"/>
              </a:rPr>
              <a:t>They will check in on the tablet provided at the registration desk.</a:t>
            </a:r>
          </a:p>
          <a:p>
            <a:pPr defTabSz="457063" fontAlgn="base">
              <a:spcBef>
                <a:spcPts val="450"/>
              </a:spcBef>
              <a:spcAft>
                <a:spcPts val="600"/>
              </a:spcAft>
              <a:buSzTx/>
              <a:buFont typeface="Arial" panose="020B0604020202020204" pitchFamily="34" charset="0"/>
              <a:buChar char="•"/>
              <a:defRPr/>
            </a:pPr>
            <a:r>
              <a:rPr lang="en-US" sz="1600" kern="1200" dirty="0">
                <a:latin typeface="Proxima Nova"/>
                <a:ea typeface="Geneva" pitchFamily="-106" charset="-128"/>
                <a:cs typeface="Arial" panose="020B0604020202020204" pitchFamily="34" charset="0"/>
              </a:rPr>
              <a:t>The provider will escort them to the exam room and then will proceed with the body measurements and blood collection. </a:t>
            </a:r>
          </a:p>
          <a:p>
            <a:pPr marL="893865" lvl="1" indent="-342797" defTabSz="457063" fontAlgn="base">
              <a:spcBef>
                <a:spcPts val="450"/>
              </a:spcBef>
              <a:spcAft>
                <a:spcPts val="600"/>
              </a:spcAft>
              <a:buSzTx/>
              <a:buFont typeface="Arial" panose="020B0604020202020204" pitchFamily="34" charset="0"/>
              <a:buChar char="•"/>
              <a:defRPr/>
            </a:pPr>
            <a:r>
              <a:rPr lang="en-US" sz="1600" kern="1200" dirty="0">
                <a:latin typeface="Proxima Nova"/>
                <a:ea typeface="Geneva" pitchFamily="-106" charset="-128"/>
                <a:cs typeface="Arial" panose="020B0604020202020204" pitchFamily="34" charset="0"/>
              </a:rPr>
              <a:t>Body measurements are completed before the Venipuncture Blood Draw (this will also now test for HbA1c)</a:t>
            </a:r>
          </a:p>
          <a:p>
            <a:pPr marL="893865" lvl="1" indent="-342797" defTabSz="457063" fontAlgn="base">
              <a:spcBef>
                <a:spcPts val="450"/>
              </a:spcBef>
              <a:spcAft>
                <a:spcPts val="600"/>
              </a:spcAft>
              <a:buSzTx/>
              <a:buFont typeface="Arial" panose="020B0604020202020204" pitchFamily="34" charset="0"/>
              <a:buChar char="•"/>
              <a:defRPr/>
            </a:pPr>
            <a:r>
              <a:rPr lang="en-US" sz="1600" kern="1200" dirty="0">
                <a:latin typeface="Proxima Nova"/>
                <a:ea typeface="Geneva" pitchFamily="-106" charset="-128"/>
                <a:cs typeface="Arial" panose="020B0604020202020204" pitchFamily="34" charset="0"/>
              </a:rPr>
              <a:t>Fasting is preferred, but non-fasting participants can still participate</a:t>
            </a:r>
          </a:p>
          <a:p>
            <a:pPr defTabSz="457063" fontAlgn="base">
              <a:spcBef>
                <a:spcPts val="450"/>
              </a:spcBef>
              <a:spcAft>
                <a:spcPts val="600"/>
              </a:spcAft>
              <a:buSzTx/>
              <a:buFont typeface="Arial" panose="020B0604020202020204" pitchFamily="34" charset="0"/>
              <a:buChar char="•"/>
              <a:defRPr/>
            </a:pPr>
            <a:r>
              <a:rPr lang="en-US" sz="1600" kern="1200" dirty="0">
                <a:latin typeface="Proxima Nova"/>
                <a:ea typeface="Geneva" pitchFamily="-106" charset="-128"/>
                <a:cs typeface="Arial" panose="020B0604020202020204" pitchFamily="34" charset="0"/>
              </a:rPr>
              <a:t>Participants are asked to sign off that they agree with the body measurements recorded for them.</a:t>
            </a:r>
          </a:p>
          <a:p>
            <a:pPr lvl="1" defTabSz="457063" fontAlgn="base">
              <a:spcBef>
                <a:spcPts val="450"/>
              </a:spcBef>
              <a:spcAft>
                <a:spcPts val="600"/>
              </a:spcAft>
              <a:buSzTx/>
              <a:buFont typeface="Arial" panose="020B0604020202020204" pitchFamily="34" charset="0"/>
              <a:buChar char="•"/>
              <a:defRPr/>
            </a:pPr>
            <a:r>
              <a:rPr lang="en-US" sz="1600" kern="1200" dirty="0">
                <a:latin typeface="Proxima Nova"/>
                <a:ea typeface="Geneva" pitchFamily="-106" charset="-128"/>
                <a:cs typeface="Arial" panose="020B0604020202020204" pitchFamily="34" charset="0"/>
              </a:rPr>
              <a:t>Participants have the right to have their body measurements re-taken, but the last measurement will be used</a:t>
            </a:r>
          </a:p>
        </p:txBody>
      </p:sp>
      <p:sp>
        <p:nvSpPr>
          <p:cNvPr id="3" name="Title 2">
            <a:extLst>
              <a:ext uri="{FF2B5EF4-FFF2-40B4-BE49-F238E27FC236}">
                <a16:creationId xmlns:a16="http://schemas.microsoft.com/office/drawing/2014/main" id="{9A5E3CA4-B185-554D-B147-3E9D28EC3F3C}"/>
              </a:ext>
            </a:extLst>
          </p:cNvPr>
          <p:cNvSpPr>
            <a:spLocks noGrp="1"/>
          </p:cNvSpPr>
          <p:nvPr>
            <p:ph type="title"/>
          </p:nvPr>
        </p:nvSpPr>
        <p:spPr>
          <a:xfrm>
            <a:off x="182352" y="53921"/>
            <a:ext cx="11162144" cy="1058818"/>
          </a:xfrm>
        </p:spPr>
        <p:txBody>
          <a:bodyPr>
            <a:noAutofit/>
          </a:bodyPr>
          <a:lstStyle/>
          <a:p>
            <a:r>
              <a:rPr lang="en-US" b="0" dirty="0">
                <a:latin typeface="+mj-lt"/>
              </a:rPr>
              <a:t>Patient Service Center - Participant Experience</a:t>
            </a:r>
          </a:p>
        </p:txBody>
      </p:sp>
      <p:pic>
        <p:nvPicPr>
          <p:cNvPr id="6" name="Picture 5">
            <a:extLst>
              <a:ext uri="{FF2B5EF4-FFF2-40B4-BE49-F238E27FC236}">
                <a16:creationId xmlns:a16="http://schemas.microsoft.com/office/drawing/2014/main" id="{0C28CD13-7217-48FB-93EA-D193B4834E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7762" y="1649259"/>
            <a:ext cx="5196490" cy="3897368"/>
          </a:xfrm>
          <a:prstGeom prst="roundRect">
            <a:avLst>
              <a:gd name="adj" fmla="val 8594"/>
            </a:avLst>
          </a:prstGeom>
          <a:solidFill>
            <a:srgbClr val="FFFFFF">
              <a:shade val="85000"/>
            </a:srgbClr>
          </a:solidFill>
          <a:ln>
            <a:noFill/>
          </a:ln>
          <a:effectLst>
            <a:outerShdw blurRad="50800" dist="50800" dir="5400000" algn="ctr" rotWithShape="0">
              <a:srgbClr val="000000"/>
            </a:outerShdw>
          </a:effectLst>
        </p:spPr>
      </p:pic>
      <p:sp>
        <p:nvSpPr>
          <p:cNvPr id="5" name="Slide Number Placeholder 4">
            <a:extLst>
              <a:ext uri="{FF2B5EF4-FFF2-40B4-BE49-F238E27FC236}">
                <a16:creationId xmlns:a16="http://schemas.microsoft.com/office/drawing/2014/main" id="{A8A19E2F-52A6-45ED-B047-0EAF0C22A1C0}"/>
              </a:ext>
            </a:extLst>
          </p:cNvPr>
          <p:cNvSpPr>
            <a:spLocks noGrp="1"/>
          </p:cNvSpPr>
          <p:nvPr>
            <p:ph type="sldNum" sz="quarter" idx="2"/>
          </p:nvPr>
        </p:nvSpPr>
        <p:spPr/>
        <p:txBody>
          <a:bodyPr/>
          <a:lstStyle/>
          <a:p>
            <a:fld id="{86CB4B4D-7CA3-9044-876B-883B54F8677D}" type="slidenum">
              <a:rPr lang="en-US" smtClean="0"/>
              <a:t>31</a:t>
            </a:fld>
            <a:endParaRPr lang="en-US" dirty="0"/>
          </a:p>
        </p:txBody>
      </p:sp>
    </p:spTree>
    <p:extLst>
      <p:ext uri="{BB962C8B-B14F-4D97-AF65-F5344CB8AC3E}">
        <p14:creationId xmlns:p14="http://schemas.microsoft.com/office/powerpoint/2010/main" val="723334868"/>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202B3D-A542-497C-A3C2-95DB7A6D1B50}"/>
              </a:ext>
            </a:extLst>
          </p:cNvPr>
          <p:cNvSpPr>
            <a:spLocks noGrp="1"/>
          </p:cNvSpPr>
          <p:nvPr>
            <p:ph type="title"/>
          </p:nvPr>
        </p:nvSpPr>
        <p:spPr>
          <a:xfrm>
            <a:off x="259644" y="57150"/>
            <a:ext cx="11084851" cy="1059094"/>
          </a:xfrm>
        </p:spPr>
        <p:txBody>
          <a:bodyPr>
            <a:normAutofit/>
          </a:bodyPr>
          <a:lstStyle/>
          <a:p>
            <a:r>
              <a:rPr lang="en-US" sz="4000" b="0" dirty="0">
                <a:latin typeface="Proxima Nova"/>
              </a:rPr>
              <a:t>2025 Physician Screening Form</a:t>
            </a:r>
          </a:p>
        </p:txBody>
      </p:sp>
      <p:sp>
        <p:nvSpPr>
          <p:cNvPr id="7" name="Rectangle 3">
            <a:extLst>
              <a:ext uri="{FF2B5EF4-FFF2-40B4-BE49-F238E27FC236}">
                <a16:creationId xmlns:a16="http://schemas.microsoft.com/office/drawing/2014/main" id="{D4B7FC16-C464-4A68-A15A-505216B287BC}"/>
              </a:ext>
            </a:extLst>
          </p:cNvPr>
          <p:cNvSpPr>
            <a:spLocks noGrp="1"/>
          </p:cNvSpPr>
          <p:nvPr>
            <p:ph type="body" idx="4294967295"/>
          </p:nvPr>
        </p:nvSpPr>
        <p:spPr>
          <a:xfrm>
            <a:off x="190013" y="925690"/>
            <a:ext cx="11663935" cy="5538610"/>
          </a:xfrm>
        </p:spPr>
        <p:txBody>
          <a:bodyPr>
            <a:normAutofit fontScale="62500" lnSpcReduction="20000"/>
          </a:bodyPr>
          <a:lstStyle/>
          <a:p>
            <a:pPr marL="0" indent="0">
              <a:spcBef>
                <a:spcPts val="0"/>
              </a:spcBef>
              <a:buFont typeface="Arial" pitchFamily="34" charset="0"/>
              <a:buNone/>
              <a:defRPr/>
            </a:pPr>
            <a:r>
              <a:rPr lang="en-US" sz="2800" dirty="0">
                <a:solidFill>
                  <a:srgbClr val="1ABA9C"/>
                </a:solidFill>
                <a:latin typeface="Proxima Nova"/>
                <a:ea typeface="Geneva" pitchFamily="28" charset="0"/>
                <a:cs typeface="Geneva" pitchFamily="28" charset="0"/>
              </a:rPr>
              <a:t>Participant Experience  </a:t>
            </a:r>
            <a:endParaRPr lang="en-US" sz="600" dirty="0">
              <a:solidFill>
                <a:srgbClr val="1ABA9C"/>
              </a:solidFill>
              <a:latin typeface="Proxima Nova"/>
              <a:ea typeface="Geneva"/>
              <a:cs typeface="Geneva"/>
            </a:endParaRPr>
          </a:p>
          <a:p>
            <a:pPr lvl="1" eaLnBrk="1" hangingPunct="1">
              <a:lnSpc>
                <a:spcPct val="120000"/>
              </a:lnSpc>
              <a:spcBef>
                <a:spcPts val="1200"/>
              </a:spcBef>
              <a:defRPr/>
            </a:pPr>
            <a:r>
              <a:rPr lang="en-US" sz="1900" dirty="0">
                <a:solidFill>
                  <a:schemeClr val="tx1"/>
                </a:solidFill>
                <a:latin typeface="Proxima Nova"/>
                <a:ea typeface="Geneva"/>
                <a:cs typeface="Geneva"/>
              </a:rPr>
              <a:t>Participants access the 2025 Physician Screening Form link from </a:t>
            </a:r>
            <a:r>
              <a:rPr lang="en-US" sz="1900" dirty="0">
                <a:solidFill>
                  <a:srgbClr val="1ABA9C"/>
                </a:solidFill>
                <a:latin typeface="Proxima Nova"/>
                <a:ea typeface="Geneva"/>
                <a:cs typeface="Geneva"/>
                <a:hlinkClick r:id="rId3">
                  <a:extLst>
                    <a:ext uri="{A12FA001-AC4F-418D-AE19-62706E023703}">
                      <ahyp:hlinkClr xmlns:ahyp="http://schemas.microsoft.com/office/drawing/2018/hyperlinkcolor" val="tx"/>
                    </a:ext>
                  </a:extLst>
                </a:hlinkClick>
              </a:rPr>
              <a:t>www.BeWellSHBP.com</a:t>
            </a:r>
            <a:r>
              <a:rPr lang="en-US" sz="1900" dirty="0">
                <a:solidFill>
                  <a:srgbClr val="1ABA9C"/>
                </a:solidFill>
                <a:latin typeface="Proxima Nova"/>
                <a:ea typeface="Geneva"/>
                <a:cs typeface="Geneva"/>
              </a:rPr>
              <a:t> </a:t>
            </a:r>
            <a:endParaRPr lang="en-US" sz="1900" b="1" dirty="0">
              <a:solidFill>
                <a:srgbClr val="1ABA9C"/>
              </a:solidFill>
              <a:latin typeface="Proxima Nova"/>
              <a:ea typeface="Geneva"/>
              <a:cs typeface="Geneva"/>
            </a:endParaRPr>
          </a:p>
          <a:p>
            <a:pPr lvl="1">
              <a:lnSpc>
                <a:spcPct val="120000"/>
              </a:lnSpc>
              <a:spcBef>
                <a:spcPts val="1200"/>
              </a:spcBef>
              <a:defRPr/>
            </a:pPr>
            <a:r>
              <a:rPr lang="en-US" sz="1900" dirty="0">
                <a:solidFill>
                  <a:schemeClr val="tx1"/>
                </a:solidFill>
                <a:latin typeface="Proxima Nova"/>
                <a:ea typeface="Geneva"/>
                <a:cs typeface="Geneva"/>
              </a:rPr>
              <a:t>Participants will log in using first name, last name, date of birth, zip code and gender</a:t>
            </a:r>
          </a:p>
          <a:p>
            <a:pPr lvl="1" eaLnBrk="1" hangingPunct="1">
              <a:lnSpc>
                <a:spcPct val="120000"/>
              </a:lnSpc>
              <a:spcBef>
                <a:spcPts val="1200"/>
              </a:spcBef>
              <a:defRPr/>
            </a:pPr>
            <a:r>
              <a:rPr lang="en-US" sz="1900" dirty="0">
                <a:solidFill>
                  <a:schemeClr val="tx1"/>
                </a:solidFill>
                <a:latin typeface="Proxima Nova"/>
                <a:ea typeface="Geneva"/>
                <a:cs typeface="Geneva"/>
              </a:rPr>
              <a:t>Participants will check the box agreeing to Terms &amp; Consent</a:t>
            </a:r>
          </a:p>
          <a:p>
            <a:pPr lvl="1" eaLnBrk="1" hangingPunct="1">
              <a:lnSpc>
                <a:spcPct val="120000"/>
              </a:lnSpc>
              <a:spcBef>
                <a:spcPts val="1200"/>
              </a:spcBef>
              <a:defRPr/>
            </a:pPr>
            <a:r>
              <a:rPr lang="en-US" sz="1900" dirty="0">
                <a:solidFill>
                  <a:schemeClr val="tx1"/>
                </a:solidFill>
                <a:latin typeface="Proxima Nova"/>
                <a:ea typeface="Geneva"/>
                <a:cs typeface="Geneva"/>
              </a:rPr>
              <a:t>Four-page 2025 Physician Screening Form appears</a:t>
            </a:r>
          </a:p>
          <a:p>
            <a:pPr lvl="2">
              <a:lnSpc>
                <a:spcPct val="120000"/>
              </a:lnSpc>
              <a:spcBef>
                <a:spcPts val="1200"/>
              </a:spcBef>
              <a:defRPr/>
            </a:pPr>
            <a:r>
              <a:rPr lang="en-US" sz="1900" dirty="0">
                <a:solidFill>
                  <a:schemeClr val="tx1"/>
                </a:solidFill>
                <a:latin typeface="Proxima Nova"/>
                <a:ea typeface="Geneva"/>
                <a:cs typeface="Geneva"/>
              </a:rPr>
              <a:t>Provider cover letter</a:t>
            </a:r>
          </a:p>
          <a:p>
            <a:pPr lvl="2">
              <a:lnSpc>
                <a:spcPct val="120000"/>
              </a:lnSpc>
              <a:spcBef>
                <a:spcPts val="1200"/>
              </a:spcBef>
              <a:defRPr/>
            </a:pPr>
            <a:r>
              <a:rPr lang="en-US" sz="1900" dirty="0">
                <a:solidFill>
                  <a:schemeClr val="tx1"/>
                </a:solidFill>
                <a:latin typeface="Proxima Nova"/>
                <a:ea typeface="Geneva"/>
                <a:cs typeface="Geneva"/>
              </a:rPr>
              <a:t>Instruction page</a:t>
            </a:r>
          </a:p>
          <a:p>
            <a:pPr lvl="2">
              <a:lnSpc>
                <a:spcPct val="120000"/>
              </a:lnSpc>
              <a:spcBef>
                <a:spcPts val="1200"/>
              </a:spcBef>
              <a:defRPr/>
            </a:pPr>
            <a:r>
              <a:rPr lang="en-US" sz="1900" dirty="0">
                <a:solidFill>
                  <a:schemeClr val="tx1"/>
                </a:solidFill>
                <a:latin typeface="Proxima Nova"/>
                <a:ea typeface="Geneva"/>
                <a:cs typeface="Geneva"/>
              </a:rPr>
              <a:t>Pre-populated physician screening form</a:t>
            </a:r>
          </a:p>
          <a:p>
            <a:pPr lvl="2">
              <a:lnSpc>
                <a:spcPct val="120000"/>
              </a:lnSpc>
              <a:spcBef>
                <a:spcPts val="1200"/>
              </a:spcBef>
              <a:defRPr/>
            </a:pPr>
            <a:r>
              <a:rPr lang="en-US" sz="1900" dirty="0">
                <a:solidFill>
                  <a:schemeClr val="tx1"/>
                </a:solidFill>
                <a:latin typeface="Proxima Nova"/>
                <a:ea typeface="Geneva"/>
                <a:cs typeface="Geneva"/>
              </a:rPr>
              <a:t>Terms and Consent</a:t>
            </a:r>
          </a:p>
          <a:p>
            <a:pPr lvl="1" eaLnBrk="1" hangingPunct="1">
              <a:lnSpc>
                <a:spcPct val="120000"/>
              </a:lnSpc>
              <a:spcBef>
                <a:spcPts val="1200"/>
              </a:spcBef>
              <a:defRPr/>
            </a:pPr>
            <a:r>
              <a:rPr lang="en-US" sz="1900" dirty="0">
                <a:solidFill>
                  <a:schemeClr val="tx1"/>
                </a:solidFill>
                <a:latin typeface="Proxima Nova"/>
                <a:ea typeface="Geneva"/>
                <a:cs typeface="Geneva"/>
              </a:rPr>
              <a:t>Participants take form to their physician and the physician completes biometrics and enters blood results from physical</a:t>
            </a:r>
          </a:p>
          <a:p>
            <a:pPr lvl="1">
              <a:lnSpc>
                <a:spcPct val="120000"/>
              </a:lnSpc>
              <a:spcBef>
                <a:spcPts val="1200"/>
              </a:spcBef>
              <a:defRPr/>
            </a:pPr>
            <a:r>
              <a:rPr lang="en-US" sz="1900" dirty="0">
                <a:solidFill>
                  <a:schemeClr val="tx1"/>
                </a:solidFill>
                <a:latin typeface="Proxima Nova"/>
                <a:ea typeface="Geneva"/>
                <a:cs typeface="Geneva"/>
              </a:rPr>
              <a:t>Participant or their physician will return the physician form (fax, mail or online submission) between January 1 and December 1, 2025</a:t>
            </a:r>
          </a:p>
          <a:p>
            <a:pPr lvl="2">
              <a:lnSpc>
                <a:spcPct val="120000"/>
              </a:lnSpc>
              <a:spcBef>
                <a:spcPts val="1200"/>
              </a:spcBef>
              <a:defRPr/>
            </a:pPr>
            <a:r>
              <a:rPr lang="en-US" sz="1900" dirty="0">
                <a:solidFill>
                  <a:schemeClr val="tx1"/>
                </a:solidFill>
                <a:latin typeface="Proxima Nova"/>
                <a:ea typeface="Geneva"/>
                <a:cs typeface="Geneva"/>
              </a:rPr>
              <a:t>It is the participant’s responsibility to ensure the form is received by Sharecare by December 1, 2025</a:t>
            </a:r>
          </a:p>
          <a:p>
            <a:pPr lvl="1">
              <a:lnSpc>
                <a:spcPct val="120000"/>
              </a:lnSpc>
              <a:spcBef>
                <a:spcPts val="1200"/>
              </a:spcBef>
              <a:defRPr/>
            </a:pPr>
            <a:r>
              <a:rPr lang="en-US" sz="1900" dirty="0">
                <a:solidFill>
                  <a:schemeClr val="tx1"/>
                </a:solidFill>
                <a:latin typeface="Proxima Nova"/>
                <a:ea typeface="Geneva"/>
                <a:cs typeface="Geneva"/>
              </a:rPr>
              <a:t>Form is processed and data is transmitted to Sharecare and loaded into the wellness portal</a:t>
            </a:r>
          </a:p>
          <a:p>
            <a:pPr lvl="1">
              <a:lnSpc>
                <a:spcPct val="120000"/>
              </a:lnSpc>
              <a:spcBef>
                <a:spcPts val="1200"/>
              </a:spcBef>
              <a:defRPr/>
            </a:pPr>
            <a:r>
              <a:rPr lang="en-US" sz="1900" dirty="0">
                <a:solidFill>
                  <a:schemeClr val="tx1"/>
                </a:solidFill>
                <a:latin typeface="Proxima Nova"/>
                <a:ea typeface="Geneva"/>
                <a:cs typeface="Geneva"/>
              </a:rPr>
              <a:t>Once the form is received, participants who provided their email address during the download process will receive an email notifying them either that their form was processed or there are issues with the form that need to be corrected and the corrected form needs to be resubmitted </a:t>
            </a:r>
          </a:p>
          <a:p>
            <a:pPr lvl="1">
              <a:lnSpc>
                <a:spcPct val="80000"/>
              </a:lnSpc>
              <a:spcBef>
                <a:spcPts val="1200"/>
              </a:spcBef>
              <a:defRPr/>
            </a:pPr>
            <a:endParaRPr lang="en-US" sz="1900" dirty="0">
              <a:solidFill>
                <a:schemeClr val="tx1"/>
              </a:solidFill>
              <a:latin typeface="Proxima Nova"/>
              <a:ea typeface="Geneva"/>
              <a:cs typeface="Geneva"/>
            </a:endParaRPr>
          </a:p>
          <a:p>
            <a:pPr marL="2539492" lvl="8" indent="0">
              <a:lnSpc>
                <a:spcPct val="80000"/>
              </a:lnSpc>
              <a:spcBef>
                <a:spcPts val="1200"/>
              </a:spcBef>
              <a:buNone/>
              <a:defRPr/>
            </a:pPr>
            <a:r>
              <a:rPr lang="en-US" sz="1900" i="1" dirty="0">
                <a:solidFill>
                  <a:schemeClr val="tx1"/>
                </a:solidFill>
                <a:latin typeface="Proxima Nova"/>
                <a:ea typeface="Geneva"/>
                <a:cs typeface="Geneva"/>
              </a:rPr>
              <a:t>		</a:t>
            </a:r>
            <a:r>
              <a:rPr lang="en-US" sz="1900" i="1" dirty="0">
                <a:solidFill>
                  <a:srgbClr val="1ABA9C"/>
                </a:solidFill>
                <a:latin typeface="Proxima Nova"/>
                <a:ea typeface="Geneva"/>
                <a:cs typeface="Geneva"/>
              </a:rPr>
              <a:t>Emails will come from noreply</a:t>
            </a:r>
            <a:r>
              <a:rPr lang="en-US" sz="1900" i="1" dirty="0">
                <a:solidFill>
                  <a:srgbClr val="1ABA9C"/>
                </a:solidFill>
                <a:ea typeface="Geneva"/>
                <a:cs typeface="Geneva"/>
              </a:rPr>
              <a:t>@wisetrend.com</a:t>
            </a:r>
            <a:endParaRPr lang="en-US" sz="1900" b="1" dirty="0">
              <a:solidFill>
                <a:srgbClr val="1ABA9C"/>
              </a:solidFill>
              <a:ea typeface="Geneva"/>
              <a:cs typeface="Geneva"/>
            </a:endParaRPr>
          </a:p>
        </p:txBody>
      </p:sp>
      <p:sp>
        <p:nvSpPr>
          <p:cNvPr id="2" name="Slide Number Placeholder 1">
            <a:extLst>
              <a:ext uri="{FF2B5EF4-FFF2-40B4-BE49-F238E27FC236}">
                <a16:creationId xmlns:a16="http://schemas.microsoft.com/office/drawing/2014/main" id="{32B9F4D3-949D-498F-AA4E-8D4159154687}"/>
              </a:ext>
            </a:extLst>
          </p:cNvPr>
          <p:cNvSpPr>
            <a:spLocks noGrp="1"/>
          </p:cNvSpPr>
          <p:nvPr>
            <p:ph type="sldNum" sz="quarter" idx="2"/>
          </p:nvPr>
        </p:nvSpPr>
        <p:spPr/>
        <p:txBody>
          <a:bodyPr/>
          <a:lstStyle/>
          <a:p>
            <a:fld id="{86CB4B4D-7CA3-9044-876B-883B54F8677D}" type="slidenum">
              <a:rPr lang="en-US" smtClean="0"/>
              <a:t>32</a:t>
            </a:fld>
            <a:endParaRPr lang="en-US" dirty="0"/>
          </a:p>
        </p:txBody>
      </p:sp>
    </p:spTree>
    <p:extLst>
      <p:ext uri="{BB962C8B-B14F-4D97-AF65-F5344CB8AC3E}">
        <p14:creationId xmlns:p14="http://schemas.microsoft.com/office/powerpoint/2010/main" val="936817088"/>
      </p:ext>
    </p:extLst>
  </p:cSld>
  <p:clrMapOvr>
    <a:masterClrMapping/>
  </p:clrMapOvr>
  <p:transition spd="med"/>
  <p:extLst>
    <p:ext uri="{6950BFC3-D8DA-4A85-94F7-54DA5524770B}">
      <p188:commentRel xmlns:p188="http://schemas.microsoft.com/office/powerpoint/2018/8/main" r:id="rId2"/>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5C68C1-B13C-434D-9A31-D9BC5D7F5C9B}"/>
              </a:ext>
            </a:extLst>
          </p:cNvPr>
          <p:cNvSpPr>
            <a:spLocks noGrp="1"/>
          </p:cNvSpPr>
          <p:nvPr>
            <p:ph type="title"/>
          </p:nvPr>
        </p:nvSpPr>
        <p:spPr>
          <a:xfrm>
            <a:off x="214490" y="57150"/>
            <a:ext cx="11130006" cy="1059094"/>
          </a:xfrm>
        </p:spPr>
        <p:txBody>
          <a:bodyPr>
            <a:normAutofit/>
          </a:bodyPr>
          <a:lstStyle/>
          <a:p>
            <a:r>
              <a:rPr lang="en-US" sz="4000" b="0" dirty="0">
                <a:latin typeface="Proxima Nova"/>
              </a:rPr>
              <a:t>2025 Physician Screening Form</a:t>
            </a:r>
          </a:p>
        </p:txBody>
      </p:sp>
      <p:sp>
        <p:nvSpPr>
          <p:cNvPr id="5" name="TextBox 4">
            <a:extLst>
              <a:ext uri="{FF2B5EF4-FFF2-40B4-BE49-F238E27FC236}">
                <a16:creationId xmlns:a16="http://schemas.microsoft.com/office/drawing/2014/main" id="{1FFDC841-5E3B-416B-9248-8723D2329A73}"/>
              </a:ext>
            </a:extLst>
          </p:cNvPr>
          <p:cNvSpPr txBox="1"/>
          <p:nvPr/>
        </p:nvSpPr>
        <p:spPr>
          <a:xfrm>
            <a:off x="180204" y="1120919"/>
            <a:ext cx="5599289" cy="861774"/>
          </a:xfrm>
          <a:prstGeom prst="rect">
            <a:avLst/>
          </a:prstGeom>
          <a:noFill/>
        </p:spPr>
        <p:txBody>
          <a:bodyPr wrap="square" rtlCol="0">
            <a:spAutoFit/>
          </a:bodyPr>
          <a:lstStyle/>
          <a:p>
            <a:pPr algn="ctr"/>
            <a:r>
              <a:rPr lang="en-US" dirty="0">
                <a:solidFill>
                  <a:srgbClr val="1ABA9C"/>
                </a:solidFill>
              </a:rPr>
              <a:t>2025 Physician Screening Form Website </a:t>
            </a:r>
          </a:p>
        </p:txBody>
      </p:sp>
      <p:sp>
        <p:nvSpPr>
          <p:cNvPr id="7" name="Content Placeholder 6">
            <a:extLst>
              <a:ext uri="{FF2B5EF4-FFF2-40B4-BE49-F238E27FC236}">
                <a16:creationId xmlns:a16="http://schemas.microsoft.com/office/drawing/2014/main" id="{0DB6FD7F-A5F7-4405-BE78-B9CC7010863D}"/>
              </a:ext>
            </a:extLst>
          </p:cNvPr>
          <p:cNvSpPr txBox="1">
            <a:spLocks/>
          </p:cNvSpPr>
          <p:nvPr/>
        </p:nvSpPr>
        <p:spPr bwMode="auto">
          <a:xfrm>
            <a:off x="502428" y="4469391"/>
            <a:ext cx="5726684" cy="241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Clr>
                <a:schemeClr val="accent1"/>
              </a:buClr>
              <a:buFont typeface="Arial" pitchFamily="34" charset="0"/>
              <a:buChar char="•"/>
              <a:defRPr sz="2400" kern="1200">
                <a:solidFill>
                  <a:schemeClr val="tx1"/>
                </a:solidFill>
                <a:latin typeface="+mn-lt"/>
                <a:ea typeface="Geneva" pitchFamily="-106" charset="-128"/>
                <a:cs typeface="Geneva" pitchFamily="-106" charset="-128"/>
              </a:defRPr>
            </a:lvl1pPr>
            <a:lvl2pPr marL="742950" indent="-285750" algn="l" defTabSz="457200" rtl="0" eaLnBrk="0" fontAlgn="base" hangingPunct="0">
              <a:spcBef>
                <a:spcPct val="20000"/>
              </a:spcBef>
              <a:spcAft>
                <a:spcPct val="0"/>
              </a:spcAft>
              <a:buClr>
                <a:schemeClr val="tx2"/>
              </a:buClr>
              <a:buFont typeface="Arial" pitchFamily="34" charset="0"/>
              <a:buChar char="•"/>
              <a:defRPr sz="2000" kern="1200">
                <a:solidFill>
                  <a:schemeClr val="tx1"/>
                </a:solidFill>
                <a:latin typeface="+mn-lt"/>
                <a:ea typeface="Geneva" pitchFamily="-106" charset="-128"/>
                <a:cs typeface="Geneva" pitchFamily="35" charset="0"/>
              </a:defRPr>
            </a:lvl2pPr>
            <a:lvl3pPr marL="1143000" indent="-228600" algn="l" defTabSz="457200" rtl="0" eaLnBrk="0" fontAlgn="base" hangingPunct="0">
              <a:spcBef>
                <a:spcPct val="20000"/>
              </a:spcBef>
              <a:spcAft>
                <a:spcPct val="0"/>
              </a:spcAft>
              <a:buClr>
                <a:srgbClr val="91E1FF"/>
              </a:buClr>
              <a:buFont typeface="Arial" pitchFamily="34" charset="0"/>
              <a:buChar char="•"/>
              <a:defRPr kern="1200">
                <a:solidFill>
                  <a:schemeClr val="tx1"/>
                </a:solidFill>
                <a:latin typeface="+mn-lt"/>
                <a:ea typeface="Geneva" pitchFamily="-106" charset="-128"/>
                <a:cs typeface="Geneva" pitchFamily="35" charset="0"/>
              </a:defRPr>
            </a:lvl3pPr>
            <a:lvl4pPr marL="1600200" indent="-228600" algn="l" defTabSz="457200" rtl="0" eaLnBrk="0" fontAlgn="base" hangingPunct="0">
              <a:spcBef>
                <a:spcPct val="20000"/>
              </a:spcBef>
              <a:spcAft>
                <a:spcPct val="0"/>
              </a:spcAft>
              <a:buFont typeface="Arial" pitchFamily="34" charset="0"/>
              <a:buChar char="–"/>
              <a:defRPr sz="1600" kern="1200">
                <a:solidFill>
                  <a:schemeClr val="tx1"/>
                </a:solidFill>
                <a:latin typeface="+mn-lt"/>
                <a:ea typeface="Geneva" pitchFamily="-106" charset="-128"/>
                <a:cs typeface="Geneva" pitchFamily="35" charset="0"/>
              </a:defRPr>
            </a:lvl4pPr>
            <a:lvl5pPr marL="2057400" indent="-228600" algn="l" defTabSz="457200" rtl="0" eaLnBrk="0" fontAlgn="base" hangingPunct="0">
              <a:spcBef>
                <a:spcPct val="20000"/>
              </a:spcBef>
              <a:spcAft>
                <a:spcPct val="0"/>
              </a:spcAft>
              <a:buFont typeface="Arial" pitchFamily="34" charset="0"/>
              <a:buChar char="»"/>
              <a:defRPr sz="1600" kern="1200">
                <a:solidFill>
                  <a:schemeClr val="tx1"/>
                </a:solidFill>
                <a:latin typeface="+mn-lt"/>
                <a:ea typeface="Geneva" pitchFamily="-106" charset="-128"/>
                <a:cs typeface="Geneva" pitchFamily="35"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endParaRPr lang="en-US" sz="1100" dirty="0">
              <a:ea typeface="Geneva" pitchFamily="28" charset="0"/>
              <a:cs typeface="Geneva" pitchFamily="28" charset="0"/>
            </a:endParaRPr>
          </a:p>
          <a:p>
            <a:pPr>
              <a:buClrTx/>
              <a:defRPr/>
            </a:pPr>
            <a:r>
              <a:rPr lang="en-US" sz="1800" dirty="0">
                <a:latin typeface="Proxima Nova"/>
                <a:ea typeface="Geneva" pitchFamily="28" charset="0"/>
                <a:cs typeface="Geneva" pitchFamily="28" charset="0"/>
              </a:rPr>
              <a:t>All boxes must be filled in to ensure the form is processed. If any information is missing, the form will not process automatically. We will reach out and require that all boxes are filled in and          resubmitted before processing the form</a:t>
            </a:r>
            <a:r>
              <a:rPr lang="en-US" sz="1800" dirty="0">
                <a:solidFill>
                  <a:schemeClr val="accent4">
                    <a:lumMod val="75000"/>
                  </a:schemeClr>
                </a:solidFill>
                <a:latin typeface="Proxima Nova"/>
                <a:ea typeface="Geneva" pitchFamily="28" charset="0"/>
                <a:cs typeface="Geneva" pitchFamily="28" charset="0"/>
              </a:rPr>
              <a:t>. </a:t>
            </a:r>
          </a:p>
          <a:p>
            <a:pPr marL="0" indent="0">
              <a:buNone/>
              <a:defRPr/>
            </a:pPr>
            <a:endParaRPr lang="en-US" sz="1400" dirty="0">
              <a:latin typeface="Georgia" panose="02040502050405020303" pitchFamily="18" charset="0"/>
              <a:ea typeface="Geneva" pitchFamily="28" charset="0"/>
              <a:cs typeface="Geneva" pitchFamily="28" charset="0"/>
            </a:endParaRPr>
          </a:p>
          <a:p>
            <a:pPr marL="0" indent="0">
              <a:buNone/>
              <a:defRPr/>
            </a:pPr>
            <a:endParaRPr lang="en-US" sz="1400" dirty="0">
              <a:latin typeface="Georgia" panose="02040502050405020303" pitchFamily="18" charset="0"/>
              <a:ea typeface="Geneva" pitchFamily="28" charset="0"/>
              <a:cs typeface="Geneva" pitchFamily="28" charset="0"/>
            </a:endParaRPr>
          </a:p>
          <a:p>
            <a:pPr>
              <a:defRPr/>
            </a:pPr>
            <a:endParaRPr lang="en-US" sz="2000" dirty="0">
              <a:latin typeface="Georgia" panose="02040502050405020303" pitchFamily="18" charset="0"/>
              <a:ea typeface="Geneva" pitchFamily="28" charset="0"/>
              <a:cs typeface="Geneva" pitchFamily="28" charset="0"/>
            </a:endParaRPr>
          </a:p>
        </p:txBody>
      </p:sp>
      <p:sp>
        <p:nvSpPr>
          <p:cNvPr id="9" name="TextBox 8">
            <a:extLst>
              <a:ext uri="{FF2B5EF4-FFF2-40B4-BE49-F238E27FC236}">
                <a16:creationId xmlns:a16="http://schemas.microsoft.com/office/drawing/2014/main" id="{491017C4-63E3-4D1F-8306-AC27FA30277C}"/>
              </a:ext>
            </a:extLst>
          </p:cNvPr>
          <p:cNvSpPr txBox="1"/>
          <p:nvPr/>
        </p:nvSpPr>
        <p:spPr>
          <a:xfrm>
            <a:off x="6713966" y="1116244"/>
            <a:ext cx="4630530" cy="477054"/>
          </a:xfrm>
          <a:prstGeom prst="rect">
            <a:avLst/>
          </a:prstGeom>
          <a:noFill/>
        </p:spPr>
        <p:txBody>
          <a:bodyPr wrap="square" rtlCol="0">
            <a:spAutoFit/>
          </a:bodyPr>
          <a:lstStyle/>
          <a:p>
            <a:pPr algn="ctr"/>
            <a:r>
              <a:rPr lang="en-US" dirty="0">
                <a:solidFill>
                  <a:srgbClr val="1ABA9C"/>
                </a:solidFill>
              </a:rPr>
              <a:t>2025 Physician Screening Form</a:t>
            </a:r>
          </a:p>
        </p:txBody>
      </p:sp>
      <p:pic>
        <p:nvPicPr>
          <p:cNvPr id="11" name="Picture 10">
            <a:extLst>
              <a:ext uri="{FF2B5EF4-FFF2-40B4-BE49-F238E27FC236}">
                <a16:creationId xmlns:a16="http://schemas.microsoft.com/office/drawing/2014/main" id="{4436E3EE-4CD5-4B86-B0CC-9A29058DFAE0}"/>
              </a:ext>
            </a:extLst>
          </p:cNvPr>
          <p:cNvPicPr>
            <a:picLocks noChangeAspect="1"/>
          </p:cNvPicPr>
          <p:nvPr/>
        </p:nvPicPr>
        <p:blipFill>
          <a:blip r:embed="rId2"/>
          <a:stretch>
            <a:fillRect/>
          </a:stretch>
        </p:blipFill>
        <p:spPr>
          <a:xfrm>
            <a:off x="502428" y="2074705"/>
            <a:ext cx="5057775" cy="2552700"/>
          </a:xfrm>
          <a:prstGeom prst="rect">
            <a:avLst/>
          </a:prstGeom>
        </p:spPr>
      </p:pic>
      <p:sp>
        <p:nvSpPr>
          <p:cNvPr id="2" name="Slide Number Placeholder 1">
            <a:extLst>
              <a:ext uri="{FF2B5EF4-FFF2-40B4-BE49-F238E27FC236}">
                <a16:creationId xmlns:a16="http://schemas.microsoft.com/office/drawing/2014/main" id="{11581416-9714-4211-AD2C-91A3CE8224AD}"/>
              </a:ext>
            </a:extLst>
          </p:cNvPr>
          <p:cNvSpPr>
            <a:spLocks noGrp="1"/>
          </p:cNvSpPr>
          <p:nvPr>
            <p:ph type="sldNum" sz="quarter" idx="2"/>
          </p:nvPr>
        </p:nvSpPr>
        <p:spPr/>
        <p:txBody>
          <a:bodyPr/>
          <a:lstStyle/>
          <a:p>
            <a:fld id="{86CB4B4D-7CA3-9044-876B-883B54F8677D}" type="slidenum">
              <a:rPr lang="en-US" smtClean="0"/>
              <a:t>33</a:t>
            </a:fld>
            <a:endParaRPr lang="en-US" dirty="0"/>
          </a:p>
        </p:txBody>
      </p:sp>
      <p:pic>
        <p:nvPicPr>
          <p:cNvPr id="6" name="Picture 5">
            <a:extLst>
              <a:ext uri="{FF2B5EF4-FFF2-40B4-BE49-F238E27FC236}">
                <a16:creationId xmlns:a16="http://schemas.microsoft.com/office/drawing/2014/main" id="{1F9A5228-44BD-4E5F-9E98-A71784AB54CE}"/>
              </a:ext>
            </a:extLst>
          </p:cNvPr>
          <p:cNvPicPr>
            <a:picLocks noChangeAspect="1"/>
          </p:cNvPicPr>
          <p:nvPr/>
        </p:nvPicPr>
        <p:blipFill>
          <a:blip r:embed="rId3"/>
          <a:stretch>
            <a:fillRect/>
          </a:stretch>
        </p:blipFill>
        <p:spPr>
          <a:xfrm>
            <a:off x="7338805" y="1688548"/>
            <a:ext cx="3380851" cy="4350253"/>
          </a:xfrm>
          <a:prstGeom prst="rect">
            <a:avLst/>
          </a:prstGeom>
          <a:ln>
            <a:solidFill>
              <a:schemeClr val="tx1"/>
            </a:solidFill>
          </a:ln>
        </p:spPr>
      </p:pic>
    </p:spTree>
    <p:extLst>
      <p:ext uri="{BB962C8B-B14F-4D97-AF65-F5344CB8AC3E}">
        <p14:creationId xmlns:p14="http://schemas.microsoft.com/office/powerpoint/2010/main" val="3045980404"/>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8B832-F57F-4E18-8C04-41F5B5D5BCF0}"/>
              </a:ext>
            </a:extLst>
          </p:cNvPr>
          <p:cNvSpPr>
            <a:spLocks noGrp="1"/>
          </p:cNvSpPr>
          <p:nvPr>
            <p:ph type="title"/>
          </p:nvPr>
        </p:nvSpPr>
        <p:spPr/>
        <p:txBody>
          <a:bodyPr/>
          <a:lstStyle/>
          <a:p>
            <a:r>
              <a:rPr lang="en-US" dirty="0"/>
              <a:t>Closing: Site Coordinator Survey</a:t>
            </a:r>
          </a:p>
        </p:txBody>
      </p:sp>
    </p:spTree>
    <p:extLst>
      <p:ext uri="{BB962C8B-B14F-4D97-AF65-F5344CB8AC3E}">
        <p14:creationId xmlns:p14="http://schemas.microsoft.com/office/powerpoint/2010/main" val="3442013219"/>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792AA2-59A3-4E96-93D1-975854C37693}"/>
              </a:ext>
            </a:extLst>
          </p:cNvPr>
          <p:cNvSpPr>
            <a:spLocks noGrp="1"/>
          </p:cNvSpPr>
          <p:nvPr>
            <p:ph type="title"/>
          </p:nvPr>
        </p:nvSpPr>
        <p:spPr>
          <a:xfrm>
            <a:off x="237068" y="57150"/>
            <a:ext cx="11107428" cy="1059094"/>
          </a:xfrm>
        </p:spPr>
        <p:txBody>
          <a:bodyPr>
            <a:normAutofit/>
          </a:bodyPr>
          <a:lstStyle/>
          <a:p>
            <a:r>
              <a:rPr lang="en-US" sz="4000" b="0" dirty="0">
                <a:latin typeface="Proxima Nova"/>
              </a:rPr>
              <a:t>Site Coordinator Survey</a:t>
            </a:r>
          </a:p>
        </p:txBody>
      </p:sp>
      <p:sp>
        <p:nvSpPr>
          <p:cNvPr id="6" name="Content Placeholder 2">
            <a:extLst>
              <a:ext uri="{FF2B5EF4-FFF2-40B4-BE49-F238E27FC236}">
                <a16:creationId xmlns:a16="http://schemas.microsoft.com/office/drawing/2014/main" id="{BCDA3D3D-FF79-41BA-9493-CD7E595FEED5}"/>
              </a:ext>
            </a:extLst>
          </p:cNvPr>
          <p:cNvSpPr txBox="1">
            <a:spLocks/>
          </p:cNvSpPr>
          <p:nvPr/>
        </p:nvSpPr>
        <p:spPr>
          <a:xfrm>
            <a:off x="237068" y="786202"/>
            <a:ext cx="9991019" cy="457993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marL="317437" marR="0" indent="-317437" algn="l" defTabSz="412667" rtl="0" latinLnBrk="0">
              <a:lnSpc>
                <a:spcPct val="100000"/>
              </a:lnSpc>
              <a:spcBef>
                <a:spcPts val="2949"/>
              </a:spcBef>
              <a:spcAft>
                <a:spcPts val="0"/>
              </a:spcAft>
              <a:buClrTx/>
              <a:buSzPct val="75000"/>
              <a:buFontTx/>
              <a:buChar char="•"/>
              <a:tabLst/>
              <a:defRPr sz="2599" b="0" i="0" u="none" strike="noStrike" cap="none" spc="0" baseline="0">
                <a:ln>
                  <a:noFill/>
                </a:ln>
                <a:solidFill>
                  <a:srgbClr val="000000"/>
                </a:solidFill>
                <a:uFillTx/>
                <a:latin typeface="Arial" charset="0"/>
                <a:ea typeface="Arial" charset="0"/>
                <a:cs typeface="Arial" charset="0"/>
                <a:sym typeface="Proxima Nova"/>
              </a:defRPr>
            </a:lvl1pPr>
            <a:lvl2pPr marL="634873" marR="0" indent="-317437" algn="l" defTabSz="412667" rtl="0" latinLnBrk="0">
              <a:lnSpc>
                <a:spcPct val="100000"/>
              </a:lnSpc>
              <a:spcBef>
                <a:spcPts val="2949"/>
              </a:spcBef>
              <a:spcAft>
                <a:spcPts val="0"/>
              </a:spcAft>
              <a:buClrTx/>
              <a:buSzPct val="75000"/>
              <a:buFontTx/>
              <a:buChar char="•"/>
              <a:tabLst/>
              <a:defRPr sz="2599" b="0" i="0" u="none" strike="noStrike" cap="none" spc="0" baseline="0">
                <a:ln>
                  <a:noFill/>
                </a:ln>
                <a:solidFill>
                  <a:srgbClr val="000000"/>
                </a:solidFill>
                <a:uFillTx/>
                <a:latin typeface="Arial" charset="0"/>
                <a:ea typeface="Arial" charset="0"/>
                <a:cs typeface="Arial" charset="0"/>
                <a:sym typeface="Proxima Nova"/>
              </a:defRPr>
            </a:lvl2pPr>
            <a:lvl3pPr marL="952310" marR="0" indent="-317437" algn="l" defTabSz="412667" rtl="0" latinLnBrk="0">
              <a:lnSpc>
                <a:spcPct val="100000"/>
              </a:lnSpc>
              <a:spcBef>
                <a:spcPts val="2949"/>
              </a:spcBef>
              <a:spcAft>
                <a:spcPts val="0"/>
              </a:spcAft>
              <a:buClrTx/>
              <a:buSzPct val="75000"/>
              <a:buFontTx/>
              <a:buChar char="•"/>
              <a:tabLst/>
              <a:defRPr sz="2599" b="0" i="0" u="none" strike="noStrike" cap="none" spc="0" baseline="0">
                <a:ln>
                  <a:noFill/>
                </a:ln>
                <a:solidFill>
                  <a:srgbClr val="000000"/>
                </a:solidFill>
                <a:uFillTx/>
                <a:latin typeface="Arial" charset="0"/>
                <a:ea typeface="Arial" charset="0"/>
                <a:cs typeface="Arial" charset="0"/>
                <a:sym typeface="Proxima Nova"/>
              </a:defRPr>
            </a:lvl3pPr>
            <a:lvl4pPr marL="1269746" marR="0" indent="-317437" algn="l" defTabSz="412667" rtl="0" latinLnBrk="0">
              <a:lnSpc>
                <a:spcPct val="100000"/>
              </a:lnSpc>
              <a:spcBef>
                <a:spcPts val="2949"/>
              </a:spcBef>
              <a:spcAft>
                <a:spcPts val="0"/>
              </a:spcAft>
              <a:buClrTx/>
              <a:buSzPct val="75000"/>
              <a:buFontTx/>
              <a:buChar char="•"/>
              <a:tabLst/>
              <a:defRPr sz="2599" b="0" i="0" u="none" strike="noStrike" cap="none" spc="0" baseline="0">
                <a:ln>
                  <a:noFill/>
                </a:ln>
                <a:solidFill>
                  <a:srgbClr val="000000"/>
                </a:solidFill>
                <a:uFillTx/>
                <a:latin typeface="Arial" charset="0"/>
                <a:ea typeface="Arial" charset="0"/>
                <a:cs typeface="Arial" charset="0"/>
                <a:sym typeface="Proxima Nova"/>
              </a:defRPr>
            </a:lvl4pPr>
            <a:lvl5pPr marL="1587183" marR="0" indent="-317437" algn="l" defTabSz="412667" rtl="0" latinLnBrk="0">
              <a:lnSpc>
                <a:spcPct val="100000"/>
              </a:lnSpc>
              <a:spcBef>
                <a:spcPts val="2949"/>
              </a:spcBef>
              <a:spcAft>
                <a:spcPts val="0"/>
              </a:spcAft>
              <a:buClrTx/>
              <a:buSzPct val="75000"/>
              <a:buFontTx/>
              <a:buChar char="•"/>
              <a:tabLst/>
              <a:defRPr sz="2599" b="0" i="0" u="none" strike="noStrike" cap="none" spc="0" baseline="0">
                <a:ln>
                  <a:noFill/>
                </a:ln>
                <a:solidFill>
                  <a:srgbClr val="000000"/>
                </a:solidFill>
                <a:uFillTx/>
                <a:latin typeface="Arial" charset="0"/>
                <a:ea typeface="Arial" charset="0"/>
                <a:cs typeface="Arial" charset="0"/>
                <a:sym typeface="Proxima Nova"/>
              </a:defRPr>
            </a:lvl5pPr>
            <a:lvl6pPr marL="1904619" marR="0" indent="-317437" algn="l" defTabSz="412667" rtl="0" latinLnBrk="0">
              <a:lnSpc>
                <a:spcPct val="100000"/>
              </a:lnSpc>
              <a:spcBef>
                <a:spcPts val="2949"/>
              </a:spcBef>
              <a:spcAft>
                <a:spcPts val="0"/>
              </a:spcAft>
              <a:buClrTx/>
              <a:buSzPct val="75000"/>
              <a:buFontTx/>
              <a:buChar char="•"/>
              <a:tabLst/>
              <a:defRPr sz="2599" b="0" i="0" u="none" strike="noStrike" cap="none" spc="0" baseline="0">
                <a:ln>
                  <a:noFill/>
                </a:ln>
                <a:solidFill>
                  <a:srgbClr val="000000"/>
                </a:solidFill>
                <a:uFillTx/>
                <a:latin typeface="Proxima Nova"/>
                <a:ea typeface="Proxima Nova"/>
                <a:cs typeface="Proxima Nova"/>
                <a:sym typeface="Proxima Nova"/>
              </a:defRPr>
            </a:lvl6pPr>
            <a:lvl7pPr marL="2222056" marR="0" indent="-317437" algn="l" defTabSz="412667" rtl="0" latinLnBrk="0">
              <a:lnSpc>
                <a:spcPct val="100000"/>
              </a:lnSpc>
              <a:spcBef>
                <a:spcPts val="2949"/>
              </a:spcBef>
              <a:spcAft>
                <a:spcPts val="0"/>
              </a:spcAft>
              <a:buClrTx/>
              <a:buSzPct val="75000"/>
              <a:buFontTx/>
              <a:buChar char="•"/>
              <a:tabLst/>
              <a:defRPr sz="2599" b="0" i="0" u="none" strike="noStrike" cap="none" spc="0" baseline="0">
                <a:ln>
                  <a:noFill/>
                </a:ln>
                <a:solidFill>
                  <a:srgbClr val="000000"/>
                </a:solidFill>
                <a:uFillTx/>
                <a:latin typeface="Proxima Nova"/>
                <a:ea typeface="Proxima Nova"/>
                <a:cs typeface="Proxima Nova"/>
                <a:sym typeface="Proxima Nova"/>
              </a:defRPr>
            </a:lvl7pPr>
            <a:lvl8pPr marL="2539492" marR="0" indent="-317437" algn="l" defTabSz="412667" rtl="0" latinLnBrk="0">
              <a:lnSpc>
                <a:spcPct val="100000"/>
              </a:lnSpc>
              <a:spcBef>
                <a:spcPts val="2949"/>
              </a:spcBef>
              <a:spcAft>
                <a:spcPts val="0"/>
              </a:spcAft>
              <a:buClrTx/>
              <a:buSzPct val="75000"/>
              <a:buFontTx/>
              <a:buChar char="•"/>
              <a:tabLst/>
              <a:defRPr sz="2599" b="0" i="0" u="none" strike="noStrike" cap="none" spc="0" baseline="0">
                <a:ln>
                  <a:noFill/>
                </a:ln>
                <a:solidFill>
                  <a:srgbClr val="000000"/>
                </a:solidFill>
                <a:uFillTx/>
                <a:latin typeface="Proxima Nova"/>
                <a:ea typeface="Proxima Nova"/>
                <a:cs typeface="Proxima Nova"/>
                <a:sym typeface="Proxima Nova"/>
              </a:defRPr>
            </a:lvl8pPr>
            <a:lvl9pPr marL="2856929" marR="0" indent="-317437" algn="l" defTabSz="412667" rtl="0" latinLnBrk="0">
              <a:lnSpc>
                <a:spcPct val="100000"/>
              </a:lnSpc>
              <a:spcBef>
                <a:spcPts val="2949"/>
              </a:spcBef>
              <a:spcAft>
                <a:spcPts val="0"/>
              </a:spcAft>
              <a:buClrTx/>
              <a:buSzPct val="75000"/>
              <a:buFontTx/>
              <a:buChar char="•"/>
              <a:tabLst/>
              <a:defRPr sz="2599" b="0" i="0" u="none" strike="noStrike" cap="none" spc="0" baseline="0">
                <a:ln>
                  <a:noFill/>
                </a:ln>
                <a:solidFill>
                  <a:srgbClr val="000000"/>
                </a:solidFill>
                <a:uFillTx/>
                <a:latin typeface="Proxima Nova"/>
                <a:ea typeface="Proxima Nova"/>
                <a:cs typeface="Proxima Nova"/>
                <a:sym typeface="Proxima Nova"/>
              </a:defRPr>
            </a:lvl9pPr>
          </a:lstStyle>
          <a:p>
            <a:pPr marL="0" indent="0" algn="ctr" hangingPunct="1">
              <a:buFontTx/>
              <a:buNone/>
            </a:pPr>
            <a:r>
              <a:rPr lang="en-US" sz="2400" i="1" dirty="0">
                <a:solidFill>
                  <a:srgbClr val="1ABA9C"/>
                </a:solidFill>
                <a:latin typeface="Proxima Nova"/>
              </a:rPr>
              <a:t>	At the end of each month, Site Coordinators who hosted an onsite event will receive a link to complete a Site Coordinator Survey</a:t>
            </a:r>
          </a:p>
          <a:p>
            <a:pPr hangingPunct="1">
              <a:buFont typeface="Arial" panose="020B0604020202020204" pitchFamily="34" charset="0"/>
              <a:buChar char="•"/>
            </a:pPr>
            <a:r>
              <a:rPr lang="en-US" sz="2400" dirty="0">
                <a:latin typeface="Proxima Nova"/>
              </a:rPr>
              <a:t>This survey helps Sharecare to evaluate our job as your Event Specialist and allows us to provide process improvement recommendations for the following year. </a:t>
            </a:r>
          </a:p>
          <a:p>
            <a:pPr hangingPunct="1">
              <a:buFont typeface="Arial" panose="020B0604020202020204" pitchFamily="34" charset="0"/>
              <a:buChar char="•"/>
            </a:pPr>
            <a:r>
              <a:rPr lang="en-US" sz="2400" dirty="0">
                <a:latin typeface="Proxima Nova"/>
              </a:rPr>
              <a:t>Please ensure you complete the survey within the required time frame, providing honest and accurate feedback, as this will ensure we continue to provide quality service for your program.</a:t>
            </a:r>
          </a:p>
        </p:txBody>
      </p:sp>
      <p:sp>
        <p:nvSpPr>
          <p:cNvPr id="2" name="Slide Number Placeholder 1">
            <a:extLst>
              <a:ext uri="{FF2B5EF4-FFF2-40B4-BE49-F238E27FC236}">
                <a16:creationId xmlns:a16="http://schemas.microsoft.com/office/drawing/2014/main" id="{7DAE98A8-0901-46F9-A2B7-1630FB646ADF}"/>
              </a:ext>
            </a:extLst>
          </p:cNvPr>
          <p:cNvSpPr>
            <a:spLocks noGrp="1"/>
          </p:cNvSpPr>
          <p:nvPr>
            <p:ph type="sldNum" sz="quarter" idx="2"/>
          </p:nvPr>
        </p:nvSpPr>
        <p:spPr/>
        <p:txBody>
          <a:bodyPr/>
          <a:lstStyle/>
          <a:p>
            <a:fld id="{86CB4B4D-7CA3-9044-876B-883B54F8677D}" type="slidenum">
              <a:rPr lang="en-US" smtClean="0"/>
              <a:t>35</a:t>
            </a:fld>
            <a:endParaRPr lang="en-US" dirty="0"/>
          </a:p>
        </p:txBody>
      </p:sp>
    </p:spTree>
    <p:extLst>
      <p:ext uri="{BB962C8B-B14F-4D97-AF65-F5344CB8AC3E}">
        <p14:creationId xmlns:p14="http://schemas.microsoft.com/office/powerpoint/2010/main" val="200508908"/>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7760" y="5060247"/>
            <a:ext cx="5086206" cy="1564290"/>
          </a:xfrm>
        </p:spPr>
        <p:txBody>
          <a:bodyPr>
            <a:normAutofit fontScale="90000"/>
          </a:bodyPr>
          <a:lstStyle/>
          <a:p>
            <a:r>
              <a:rPr lang="en-US" sz="1800" b="0" dirty="0">
                <a:latin typeface="Proxima Nova"/>
              </a:rPr>
              <a:t>Kyle Cheuvront</a:t>
            </a:r>
            <a:br>
              <a:rPr lang="en-US" sz="1800" b="0" dirty="0">
                <a:latin typeface="Proxima Nova"/>
              </a:rPr>
            </a:br>
            <a:r>
              <a:rPr lang="en-US" sz="1800" b="0" dirty="0">
                <a:latin typeface="Proxima Nova"/>
              </a:rPr>
              <a:t>E: </a:t>
            </a:r>
            <a:r>
              <a:rPr lang="en-US" sz="1800" b="0" dirty="0">
                <a:latin typeface="Proxima Nova"/>
                <a:hlinkClick r:id="rId3">
                  <a:extLst>
                    <a:ext uri="{A12FA001-AC4F-418D-AE19-62706E023703}">
                      <ahyp:hlinkClr xmlns:ahyp="http://schemas.microsoft.com/office/drawing/2018/hyperlinkcolor" val="tx"/>
                    </a:ext>
                  </a:extLst>
                </a:hlinkClick>
              </a:rPr>
              <a:t>BeWellSHBP.events@sharecare.com</a:t>
            </a:r>
            <a:r>
              <a:rPr lang="en-US" sz="1800" b="0" dirty="0">
                <a:latin typeface="Proxima Nova"/>
              </a:rPr>
              <a:t> </a:t>
            </a:r>
            <a:br>
              <a:rPr lang="en-US" sz="1800" b="0" dirty="0">
                <a:latin typeface="Proxima Nova"/>
              </a:rPr>
            </a:br>
            <a:r>
              <a:rPr lang="en-US" sz="1800" b="0" dirty="0">
                <a:latin typeface="Proxima Nova"/>
              </a:rPr>
              <a:t>P: 615-614-4357</a:t>
            </a:r>
            <a:br>
              <a:rPr lang="en-US" sz="1800" dirty="0">
                <a:latin typeface="Proxima Nova"/>
              </a:rPr>
            </a:br>
            <a:br>
              <a:rPr lang="en-US" sz="1800" dirty="0">
                <a:latin typeface="Proxima Nova"/>
              </a:rPr>
            </a:br>
            <a:br>
              <a:rPr lang="en-US" sz="2000" dirty="0"/>
            </a:br>
            <a:endParaRPr lang="en-US" sz="2000" dirty="0">
              <a:latin typeface="Proxima Nova"/>
            </a:endParaRPr>
          </a:p>
        </p:txBody>
      </p:sp>
      <p:sp>
        <p:nvSpPr>
          <p:cNvPr id="5" name="Rectangle 4">
            <a:extLst>
              <a:ext uri="{FF2B5EF4-FFF2-40B4-BE49-F238E27FC236}">
                <a16:creationId xmlns:a16="http://schemas.microsoft.com/office/drawing/2014/main" id="{0290DE55-3520-4A4E-8A20-B5AD5AA56F4C}"/>
              </a:ext>
            </a:extLst>
          </p:cNvPr>
          <p:cNvSpPr/>
          <p:nvPr/>
        </p:nvSpPr>
        <p:spPr>
          <a:xfrm>
            <a:off x="4531065" y="5001719"/>
            <a:ext cx="3126695" cy="584775"/>
          </a:xfrm>
          <a:prstGeom prst="rect">
            <a:avLst/>
          </a:prstGeom>
        </p:spPr>
        <p:txBody>
          <a:bodyPr wrap="square">
            <a:spAutoFit/>
          </a:bodyPr>
          <a:lstStyle/>
          <a:p>
            <a:r>
              <a:rPr lang="en-US" sz="1600" dirty="0">
                <a:solidFill>
                  <a:schemeClr val="tx2"/>
                </a:solidFill>
              </a:rPr>
              <a:t>Be Well SHBP Member Services:</a:t>
            </a:r>
            <a:br>
              <a:rPr lang="en-US" sz="1600" dirty="0">
                <a:solidFill>
                  <a:schemeClr val="tx2"/>
                </a:solidFill>
              </a:rPr>
            </a:br>
            <a:r>
              <a:rPr lang="en-US" sz="1600" dirty="0">
                <a:solidFill>
                  <a:schemeClr val="tx2"/>
                </a:solidFill>
              </a:rPr>
              <a:t>888-616-6411</a:t>
            </a:r>
          </a:p>
        </p:txBody>
      </p:sp>
      <p:sp>
        <p:nvSpPr>
          <p:cNvPr id="4" name="Shape 17">
            <a:extLst>
              <a:ext uri="{FF2B5EF4-FFF2-40B4-BE49-F238E27FC236}">
                <a16:creationId xmlns:a16="http://schemas.microsoft.com/office/drawing/2014/main" id="{918E8399-1881-4BEC-A99A-68B20452C1C4}"/>
              </a:ext>
            </a:extLst>
          </p:cNvPr>
          <p:cNvSpPr/>
          <p:nvPr/>
        </p:nvSpPr>
        <p:spPr>
          <a:xfrm flipV="1">
            <a:off x="7581207" y="4736054"/>
            <a:ext cx="6383" cy="1116106"/>
          </a:xfrm>
          <a:prstGeom prst="line">
            <a:avLst/>
          </a:prstGeom>
          <a:ln w="6350">
            <a:solidFill>
              <a:schemeClr val="bg1"/>
            </a:solidFill>
            <a:miter lim="400000"/>
          </a:ln>
        </p:spPr>
        <p:txBody>
          <a:bodyPr lIns="25393" tIns="25393" rIns="25393" bIns="25393" anchor="ctr"/>
          <a:lstStyle/>
          <a:p>
            <a:pPr>
              <a:defRPr sz="3600">
                <a:solidFill>
                  <a:srgbClr val="FFFFFF"/>
                </a:solidFill>
                <a:latin typeface="Helvetica Light"/>
                <a:ea typeface="Helvetica Light"/>
                <a:cs typeface="Helvetica Light"/>
                <a:sym typeface="Helvetica Light"/>
              </a:defRPr>
            </a:pPr>
            <a:endParaRPr sz="1800"/>
          </a:p>
        </p:txBody>
      </p:sp>
      <p:pic>
        <p:nvPicPr>
          <p:cNvPr id="6" name="Picture 5">
            <a:extLst>
              <a:ext uri="{FF2B5EF4-FFF2-40B4-BE49-F238E27FC236}">
                <a16:creationId xmlns:a16="http://schemas.microsoft.com/office/drawing/2014/main" id="{F1A7E686-FE8E-49A8-A1A2-77EB58C70A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7760" y="4736055"/>
            <a:ext cx="2530356" cy="335096"/>
          </a:xfrm>
          <a:prstGeom prst="rect">
            <a:avLst/>
          </a:prstGeom>
        </p:spPr>
      </p:pic>
    </p:spTree>
    <p:extLst>
      <p:ext uri="{BB962C8B-B14F-4D97-AF65-F5344CB8AC3E}">
        <p14:creationId xmlns:p14="http://schemas.microsoft.com/office/powerpoint/2010/main" val="49515492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56506" y="1374514"/>
            <a:ext cx="10753541" cy="4414854"/>
          </a:xfrm>
        </p:spPr>
        <p:txBody>
          <a:bodyPr>
            <a:normAutofit fontScale="77500" lnSpcReduction="20000"/>
          </a:bodyPr>
          <a:lstStyle/>
          <a:p>
            <a:pPr marL="0" indent="0">
              <a:lnSpc>
                <a:spcPct val="120000"/>
              </a:lnSpc>
              <a:spcBef>
                <a:spcPts val="0"/>
              </a:spcBef>
              <a:buNone/>
            </a:pPr>
            <a:endParaRPr lang="en-US" sz="3200" u="sng" dirty="0">
              <a:solidFill>
                <a:srgbClr val="1ABA9C"/>
              </a:solidFill>
              <a:latin typeface="Proxima Nova"/>
            </a:endParaRPr>
          </a:p>
          <a:p>
            <a:pPr marL="0" indent="0">
              <a:lnSpc>
                <a:spcPct val="120000"/>
              </a:lnSpc>
              <a:spcBef>
                <a:spcPts val="0"/>
              </a:spcBef>
              <a:buNone/>
            </a:pPr>
            <a:r>
              <a:rPr lang="en-US" sz="3900" dirty="0">
                <a:solidFill>
                  <a:srgbClr val="1ABA9C"/>
                </a:solidFill>
                <a:latin typeface="Proxima Nova"/>
              </a:rPr>
              <a:t>Responsibilities:</a:t>
            </a:r>
          </a:p>
          <a:p>
            <a:pPr>
              <a:lnSpc>
                <a:spcPct val="120000"/>
              </a:lnSpc>
              <a:spcBef>
                <a:spcPts val="0"/>
              </a:spcBef>
            </a:pPr>
            <a:r>
              <a:rPr lang="en-US" sz="3100" dirty="0">
                <a:latin typeface="Proxima Nova"/>
              </a:rPr>
              <a:t>Work with vendors to establish expectations and ensure each implementation runs smoothly</a:t>
            </a:r>
          </a:p>
          <a:p>
            <a:pPr>
              <a:lnSpc>
                <a:spcPct val="120000"/>
              </a:lnSpc>
              <a:spcBef>
                <a:spcPts val="0"/>
              </a:spcBef>
            </a:pPr>
            <a:r>
              <a:rPr lang="en-US" sz="3100" dirty="0">
                <a:latin typeface="Proxima Nova"/>
              </a:rPr>
              <a:t>Create and manage screening project timelines</a:t>
            </a:r>
          </a:p>
          <a:p>
            <a:pPr>
              <a:lnSpc>
                <a:spcPct val="120000"/>
              </a:lnSpc>
              <a:spcBef>
                <a:spcPts val="0"/>
              </a:spcBef>
            </a:pPr>
            <a:r>
              <a:rPr lang="en-US" sz="3100" dirty="0">
                <a:latin typeface="Proxima Nova"/>
              </a:rPr>
              <a:t>Educate Site Coordinators on screening implementation</a:t>
            </a:r>
          </a:p>
          <a:p>
            <a:pPr>
              <a:lnSpc>
                <a:spcPct val="120000"/>
              </a:lnSpc>
              <a:spcBef>
                <a:spcPts val="0"/>
              </a:spcBef>
            </a:pPr>
            <a:r>
              <a:rPr lang="en-US" sz="3100" dirty="0">
                <a:latin typeface="Proxima Nova"/>
              </a:rPr>
              <a:t>Facilitate communication with our screening partner, Quest Diagnostics</a:t>
            </a:r>
          </a:p>
          <a:p>
            <a:pPr>
              <a:lnSpc>
                <a:spcPct val="120000"/>
              </a:lnSpc>
              <a:spcBef>
                <a:spcPts val="0"/>
              </a:spcBef>
            </a:pPr>
            <a:r>
              <a:rPr lang="en-US" sz="3100" dirty="0">
                <a:latin typeface="Proxima Nova"/>
              </a:rPr>
              <a:t>Communicate screening-related information to Site Coordinators</a:t>
            </a:r>
          </a:p>
          <a:p>
            <a:pPr>
              <a:lnSpc>
                <a:spcPct val="120000"/>
              </a:lnSpc>
              <a:spcBef>
                <a:spcPts val="0"/>
              </a:spcBef>
            </a:pPr>
            <a:r>
              <a:rPr lang="en-US" sz="3100" dirty="0">
                <a:latin typeface="Proxima Nova"/>
              </a:rPr>
              <a:t>Answer questions and assist with participant issues</a:t>
            </a:r>
          </a:p>
          <a:p>
            <a:pPr>
              <a:lnSpc>
                <a:spcPct val="120000"/>
              </a:lnSpc>
              <a:spcBef>
                <a:spcPts val="0"/>
              </a:spcBef>
            </a:pPr>
            <a:r>
              <a:rPr lang="en-US" sz="3100" dirty="0">
                <a:latin typeface="Proxima Nova"/>
              </a:rPr>
              <a:t>Assess and confirm that each site is prepared to host a screening</a:t>
            </a:r>
          </a:p>
        </p:txBody>
      </p:sp>
      <p:sp>
        <p:nvSpPr>
          <p:cNvPr id="3" name="Title 2"/>
          <p:cNvSpPr>
            <a:spLocks noGrp="1"/>
          </p:cNvSpPr>
          <p:nvPr>
            <p:ph type="title"/>
          </p:nvPr>
        </p:nvSpPr>
        <p:spPr>
          <a:xfrm>
            <a:off x="180754" y="57150"/>
            <a:ext cx="11163742" cy="1059094"/>
          </a:xfrm>
        </p:spPr>
        <p:txBody>
          <a:bodyPr>
            <a:normAutofit/>
          </a:bodyPr>
          <a:lstStyle/>
          <a:p>
            <a:r>
              <a:rPr lang="en-US" sz="4000" b="0" dirty="0">
                <a:latin typeface="+mj-lt"/>
              </a:rPr>
              <a:t>Understanding Roles: </a:t>
            </a:r>
            <a:r>
              <a:rPr lang="en-US" sz="4000" b="0" i="1" dirty="0">
                <a:latin typeface="+mj-lt"/>
              </a:rPr>
              <a:t>Sharecare Event Specialist </a:t>
            </a:r>
          </a:p>
        </p:txBody>
      </p:sp>
      <p:sp>
        <p:nvSpPr>
          <p:cNvPr id="6" name="Slide Number Placeholder 5">
            <a:extLst>
              <a:ext uri="{FF2B5EF4-FFF2-40B4-BE49-F238E27FC236}">
                <a16:creationId xmlns:a16="http://schemas.microsoft.com/office/drawing/2014/main" id="{45EE2F55-EE3A-47E0-8A0E-1F06ACBD4823}"/>
              </a:ext>
            </a:extLst>
          </p:cNvPr>
          <p:cNvSpPr>
            <a:spLocks noGrp="1"/>
          </p:cNvSpPr>
          <p:nvPr>
            <p:ph type="sldNum" sz="quarter" idx="2"/>
          </p:nvPr>
        </p:nvSpPr>
        <p:spPr/>
        <p:txBody>
          <a:bodyPr/>
          <a:lstStyle/>
          <a:p>
            <a:fld id="{86CB4B4D-7CA3-9044-876B-883B54F8677D}" type="slidenum">
              <a:rPr lang="en-US" smtClean="0"/>
              <a:t>4</a:t>
            </a:fld>
            <a:endParaRPr lang="en-US" dirty="0"/>
          </a:p>
        </p:txBody>
      </p:sp>
      <p:sp>
        <p:nvSpPr>
          <p:cNvPr id="4" name="TextBox 3">
            <a:extLst>
              <a:ext uri="{FF2B5EF4-FFF2-40B4-BE49-F238E27FC236}">
                <a16:creationId xmlns:a16="http://schemas.microsoft.com/office/drawing/2014/main" id="{255FF478-E771-44BD-B0B8-585508A64204}"/>
              </a:ext>
            </a:extLst>
          </p:cNvPr>
          <p:cNvSpPr txBox="1"/>
          <p:nvPr/>
        </p:nvSpPr>
        <p:spPr>
          <a:xfrm>
            <a:off x="702745" y="1149471"/>
            <a:ext cx="10119758"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825500"/>
            <a:r>
              <a:rPr lang="en-US" sz="3000" i="1" dirty="0">
                <a:solidFill>
                  <a:srgbClr val="1ABA9C"/>
                </a:solidFill>
              </a:rPr>
              <a:t>Day-to-day point of contact for screening-related questions</a:t>
            </a:r>
            <a:endParaRPr lang="en-US" sz="3000" i="1" dirty="0"/>
          </a:p>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Proxima Nova"/>
              <a:ea typeface="Proxima Nova"/>
              <a:cs typeface="Proxima Nova"/>
              <a:sym typeface="Proxima Nova"/>
            </a:endParaRPr>
          </a:p>
        </p:txBody>
      </p:sp>
    </p:spTree>
    <p:extLst>
      <p:ext uri="{BB962C8B-B14F-4D97-AF65-F5344CB8AC3E}">
        <p14:creationId xmlns:p14="http://schemas.microsoft.com/office/powerpoint/2010/main" val="391928782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23335" y="949059"/>
            <a:ext cx="11131844" cy="925031"/>
          </a:xfrm>
        </p:spPr>
        <p:txBody>
          <a:bodyPr>
            <a:normAutofit fontScale="77500" lnSpcReduction="20000"/>
          </a:bodyPr>
          <a:lstStyle/>
          <a:p>
            <a:pPr marL="0" indent="0" algn="ctr">
              <a:buNone/>
            </a:pPr>
            <a:r>
              <a:rPr lang="en-US" sz="2700" i="1" dirty="0">
                <a:solidFill>
                  <a:srgbClr val="1ABA9C"/>
                </a:solidFill>
                <a:latin typeface="Proxima Nova"/>
              </a:rPr>
              <a:t>Site Coordinators serve as their location’s wellness leader by encouraging participants to become involved and excited about the Be </a:t>
            </a:r>
            <a:r>
              <a:rPr lang="en-US" sz="2700" i="1" dirty="0">
                <a:solidFill>
                  <a:srgbClr val="1ABA9C"/>
                </a:solidFill>
                <a:latin typeface="Proxima Nova "/>
              </a:rPr>
              <a:t>Well </a:t>
            </a:r>
            <a:r>
              <a:rPr lang="en-US" sz="2700" i="1" dirty="0">
                <a:solidFill>
                  <a:srgbClr val="1ABA9C"/>
                </a:solidFill>
                <a:effectLst/>
                <a:latin typeface="Proxima Nova "/>
              </a:rPr>
              <a:t>SHBP® </a:t>
            </a:r>
            <a:r>
              <a:rPr lang="en-US" sz="2700" i="1" dirty="0">
                <a:solidFill>
                  <a:srgbClr val="1ABA9C"/>
                </a:solidFill>
                <a:latin typeface="Proxima Nova"/>
              </a:rPr>
              <a:t>well-being program</a:t>
            </a:r>
          </a:p>
          <a:p>
            <a:pPr marL="0" indent="0" algn="ctr">
              <a:buNone/>
            </a:pPr>
            <a:endParaRPr lang="en-US" sz="2400" dirty="0">
              <a:solidFill>
                <a:schemeClr val="tx1"/>
              </a:solidFill>
              <a:latin typeface="Proxima Nova"/>
            </a:endParaRPr>
          </a:p>
        </p:txBody>
      </p:sp>
      <p:sp>
        <p:nvSpPr>
          <p:cNvPr id="3" name="Title 2"/>
          <p:cNvSpPr>
            <a:spLocks noGrp="1"/>
          </p:cNvSpPr>
          <p:nvPr>
            <p:ph type="title"/>
          </p:nvPr>
        </p:nvSpPr>
        <p:spPr>
          <a:xfrm>
            <a:off x="212652" y="57150"/>
            <a:ext cx="11131843" cy="1059094"/>
          </a:xfrm>
        </p:spPr>
        <p:txBody>
          <a:bodyPr>
            <a:normAutofit/>
          </a:bodyPr>
          <a:lstStyle/>
          <a:p>
            <a:r>
              <a:rPr lang="en-US" sz="4000" b="0" dirty="0">
                <a:latin typeface="+mj-lt"/>
              </a:rPr>
              <a:t>Understanding Roles: </a:t>
            </a:r>
            <a:r>
              <a:rPr lang="en-US" sz="4000" b="0" i="1" dirty="0">
                <a:latin typeface="+mj-lt"/>
              </a:rPr>
              <a:t>Site Coordinator</a:t>
            </a:r>
          </a:p>
        </p:txBody>
      </p:sp>
      <p:pic>
        <p:nvPicPr>
          <p:cNvPr id="6" name="Picture 5">
            <a:extLst>
              <a:ext uri="{FF2B5EF4-FFF2-40B4-BE49-F238E27FC236}">
                <a16:creationId xmlns:a16="http://schemas.microsoft.com/office/drawing/2014/main" id="{602EB40C-9F90-4FB7-886E-0310D8B0E7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3912" y="2537196"/>
            <a:ext cx="3363026" cy="18917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6239194F-839B-45E0-A815-34BDBAE942C3}"/>
              </a:ext>
            </a:extLst>
          </p:cNvPr>
          <p:cNvSpPr txBox="1"/>
          <p:nvPr/>
        </p:nvSpPr>
        <p:spPr>
          <a:xfrm>
            <a:off x="212652" y="1783674"/>
            <a:ext cx="7410892" cy="30880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700" b="0" i="0" u="none" strike="noStrike" cap="none" spc="0" normalizeH="0" baseline="0" dirty="0">
                <a:ln>
                  <a:noFill/>
                </a:ln>
                <a:solidFill>
                  <a:srgbClr val="1ABA9C"/>
                </a:solidFill>
                <a:effectLst/>
                <a:uFillTx/>
                <a:sym typeface="Proxima Nova"/>
              </a:rPr>
              <a:t>Preparation</a:t>
            </a:r>
          </a:p>
          <a:p>
            <a:pPr marL="342900" lvl="2" indent="-342900" algn="l" defTabSz="825500">
              <a:buFont typeface="Arial" panose="020B0604020202020204" pitchFamily="34" charset="0"/>
              <a:buChar char="•"/>
            </a:pPr>
            <a:r>
              <a:rPr lang="en-US" sz="2000" dirty="0">
                <a:solidFill>
                  <a:schemeClr val="tx1"/>
                </a:solidFill>
              </a:rPr>
              <a:t>Submit request for scheduling via the webform and communicate with Quest via email to finalize event details</a:t>
            </a:r>
          </a:p>
          <a:p>
            <a:pPr marL="342900" marR="0" indent="-3429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000" b="0" i="0" u="none" strike="noStrike" cap="none" spc="0" normalizeH="0" baseline="0" dirty="0">
                <a:ln>
                  <a:noFill/>
                </a:ln>
                <a:solidFill>
                  <a:schemeClr val="tx1"/>
                </a:solidFill>
                <a:effectLst/>
                <a:uFillTx/>
                <a:sym typeface="Proxima Nova"/>
              </a:rPr>
              <a:t>Reserve screening location within facility</a:t>
            </a:r>
          </a:p>
          <a:p>
            <a:pPr marL="0" marR="0" indent="0" algn="l" defTabSz="825500" rtl="0" fontAlgn="auto" latinLnBrk="0" hangingPunct="0">
              <a:lnSpc>
                <a:spcPct val="100000"/>
              </a:lnSpc>
              <a:spcBef>
                <a:spcPts val="0"/>
              </a:spcBef>
              <a:spcAft>
                <a:spcPts val="0"/>
              </a:spcAft>
              <a:buClrTx/>
              <a:buSzTx/>
              <a:buFontTx/>
              <a:buNone/>
              <a:tabLst/>
            </a:pPr>
            <a:r>
              <a:rPr lang="en-US" sz="2700" dirty="0">
                <a:solidFill>
                  <a:srgbClr val="1ABA9C"/>
                </a:solidFill>
              </a:rPr>
              <a:t>Execution</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US" sz="2000" dirty="0">
                <a:solidFill>
                  <a:schemeClr val="tx1"/>
                </a:solidFill>
              </a:rPr>
              <a:t>Encourage sign-ups </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US" sz="2000" dirty="0">
                <a:solidFill>
                  <a:schemeClr val="tx1"/>
                </a:solidFill>
              </a:rPr>
              <a:t>Print sign-in sheet and provide to the Quest team before event</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000" b="1" i="0" strike="noStrike" cap="none" spc="0" normalizeH="0" baseline="0" dirty="0">
                <a:ln>
                  <a:noFill/>
                </a:ln>
                <a:solidFill>
                  <a:schemeClr val="tx1"/>
                </a:solidFill>
                <a:effectLst/>
                <a:uFillTx/>
                <a:sym typeface="Proxima Nova"/>
              </a:rPr>
              <a:t>Note: </a:t>
            </a:r>
            <a:r>
              <a:rPr kumimoji="0" lang="en-US" sz="2000" b="0" i="0" u="none" strike="noStrike" cap="none" spc="0" normalizeH="0" baseline="0" dirty="0">
                <a:ln>
                  <a:noFill/>
                </a:ln>
                <a:solidFill>
                  <a:schemeClr val="tx1"/>
                </a:solidFill>
                <a:effectLst/>
                <a:uFillTx/>
                <a:sym typeface="Proxima Nova"/>
              </a:rPr>
              <a:t>Quest does not complete site visits before events</a:t>
            </a:r>
          </a:p>
        </p:txBody>
      </p:sp>
      <p:sp>
        <p:nvSpPr>
          <p:cNvPr id="5" name="Slide Number Placeholder 4">
            <a:extLst>
              <a:ext uri="{FF2B5EF4-FFF2-40B4-BE49-F238E27FC236}">
                <a16:creationId xmlns:a16="http://schemas.microsoft.com/office/drawing/2014/main" id="{CF149330-E029-4E4D-B746-7C5F2C1E4046}"/>
              </a:ext>
            </a:extLst>
          </p:cNvPr>
          <p:cNvSpPr>
            <a:spLocks noGrp="1"/>
          </p:cNvSpPr>
          <p:nvPr>
            <p:ph type="sldNum" sz="quarter" idx="2"/>
          </p:nvPr>
        </p:nvSpPr>
        <p:spPr/>
        <p:txBody>
          <a:bodyPr/>
          <a:lstStyle/>
          <a:p>
            <a:fld id="{86CB4B4D-7CA3-9044-876B-883B54F8677D}" type="slidenum">
              <a:rPr lang="en-US" smtClean="0"/>
              <a:t>5</a:t>
            </a:fld>
            <a:endParaRPr lang="en-US" dirty="0"/>
          </a:p>
        </p:txBody>
      </p:sp>
      <p:sp>
        <p:nvSpPr>
          <p:cNvPr id="9" name="TextBox 8">
            <a:extLst>
              <a:ext uri="{FF2B5EF4-FFF2-40B4-BE49-F238E27FC236}">
                <a16:creationId xmlns:a16="http://schemas.microsoft.com/office/drawing/2014/main" id="{7C553720-A72C-46B1-A284-FC8BB68EDE03}"/>
              </a:ext>
            </a:extLst>
          </p:cNvPr>
          <p:cNvSpPr txBox="1"/>
          <p:nvPr/>
        </p:nvSpPr>
        <p:spPr>
          <a:xfrm>
            <a:off x="459903" y="5137837"/>
            <a:ext cx="11259493" cy="1210588"/>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825500"/>
            <a:r>
              <a:rPr lang="en-US" sz="1800" dirty="0"/>
              <a:t>You are already promoting health and wellness by hosting a biometric screening event why not become a</a:t>
            </a:r>
          </a:p>
          <a:p>
            <a:pPr defTabSz="825500"/>
            <a:r>
              <a:rPr lang="en-US" sz="1800" b="1" dirty="0">
                <a:solidFill>
                  <a:srgbClr val="1ABA9C"/>
                </a:solidFill>
              </a:rPr>
              <a:t>Well-Being Ambassador!</a:t>
            </a:r>
            <a:r>
              <a:rPr lang="en-US" sz="1800" dirty="0">
                <a:solidFill>
                  <a:srgbClr val="1ABA9C"/>
                </a:solidFill>
              </a:rPr>
              <a:t> </a:t>
            </a:r>
            <a:r>
              <a:rPr lang="en-US" sz="1800" dirty="0"/>
              <a:t>You will continue to promote healthy habits while also getting the chance to win </a:t>
            </a:r>
          </a:p>
          <a:p>
            <a:pPr defTabSz="825500"/>
            <a:r>
              <a:rPr lang="en-US" sz="1800" dirty="0"/>
              <a:t>contests and awards and receive recognition for your efforts. To find out more about the program and to apply, visit </a:t>
            </a:r>
            <a:r>
              <a:rPr lang="en-US" sz="1800" u="sng" dirty="0"/>
              <a:t>www.BeWellSHBP.com</a:t>
            </a:r>
            <a:endParaRPr kumimoji="0" lang="en-US" sz="1800" b="0" i="0" u="none" strike="noStrike" cap="none" spc="0" normalizeH="0" baseline="0" dirty="0">
              <a:ln>
                <a:noFill/>
              </a:ln>
              <a:solidFill>
                <a:srgbClr val="000000"/>
              </a:solidFill>
              <a:effectLst/>
              <a:uFillTx/>
              <a:latin typeface="Proxima Nova"/>
              <a:ea typeface="Proxima Nova"/>
              <a:cs typeface="Proxima Nova"/>
              <a:sym typeface="Proxima Nova"/>
            </a:endParaRPr>
          </a:p>
        </p:txBody>
      </p:sp>
    </p:spTree>
    <p:extLst>
      <p:ext uri="{BB962C8B-B14F-4D97-AF65-F5344CB8AC3E}">
        <p14:creationId xmlns:p14="http://schemas.microsoft.com/office/powerpoint/2010/main" val="264521741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31377" y="1583732"/>
            <a:ext cx="6459716" cy="4794765"/>
          </a:xfrm>
        </p:spPr>
        <p:txBody>
          <a:bodyPr>
            <a:normAutofit/>
          </a:bodyPr>
          <a:lstStyle/>
          <a:p>
            <a:pPr marL="0" indent="0" eaLnBrk="0" hangingPunct="0">
              <a:spcBef>
                <a:spcPct val="50000"/>
              </a:spcBef>
              <a:buClr>
                <a:schemeClr val="bg2">
                  <a:lumMod val="75000"/>
                </a:schemeClr>
              </a:buClr>
              <a:buNone/>
              <a:defRPr/>
            </a:pPr>
            <a:r>
              <a:rPr lang="en-US" sz="3000" dirty="0">
                <a:solidFill>
                  <a:srgbClr val="1ABA9C"/>
                </a:solidFill>
                <a:latin typeface="Proxima Nova"/>
                <a:ea typeface="ＭＳ Ｐゴシック" pitchFamily="1" charset="-128"/>
              </a:rPr>
              <a:t>Quest Diagnostics</a:t>
            </a:r>
          </a:p>
          <a:p>
            <a:pPr marL="285750" indent="-285750" eaLnBrk="0" hangingPunct="0">
              <a:lnSpc>
                <a:spcPct val="110000"/>
              </a:lnSpc>
              <a:spcBef>
                <a:spcPct val="50000"/>
              </a:spcBef>
              <a:buFont typeface="Arial" panose="020B0604020202020204" pitchFamily="34" charset="0"/>
              <a:buChar char="•"/>
              <a:defRPr/>
            </a:pPr>
            <a:r>
              <a:rPr lang="en-US" sz="2400" dirty="0">
                <a:latin typeface="Proxima Nova"/>
                <a:ea typeface="ＭＳ Ｐゴシック" pitchFamily="1" charset="-128"/>
              </a:rPr>
              <a:t>Contacts Site Coordinator to schedule screening dates/times</a:t>
            </a:r>
          </a:p>
          <a:p>
            <a:pPr marL="285750" indent="-285750" eaLnBrk="0" hangingPunct="0">
              <a:spcBef>
                <a:spcPct val="50000"/>
              </a:spcBef>
              <a:buFont typeface="Arial" panose="020B0604020202020204" pitchFamily="34" charset="0"/>
              <a:buChar char="•"/>
              <a:defRPr/>
            </a:pPr>
            <a:r>
              <a:rPr lang="en-US" sz="2400" dirty="0">
                <a:latin typeface="Proxima Nova"/>
                <a:ea typeface="ＭＳ Ｐゴシック" pitchFamily="1" charset="-128"/>
              </a:rPr>
              <a:t>Provides examiners for screenings</a:t>
            </a:r>
          </a:p>
          <a:p>
            <a:pPr marL="285750" indent="-285750" eaLnBrk="0" hangingPunct="0">
              <a:spcBef>
                <a:spcPct val="50000"/>
              </a:spcBef>
              <a:buFont typeface="Arial" panose="020B0604020202020204" pitchFamily="34" charset="0"/>
              <a:buChar char="•"/>
              <a:defRPr/>
            </a:pPr>
            <a:r>
              <a:rPr lang="en-US" sz="2400" dirty="0">
                <a:latin typeface="Proxima Nova"/>
                <a:ea typeface="ＭＳ Ｐゴシック" pitchFamily="1" charset="-128"/>
              </a:rPr>
              <a:t>Brings all screening supplies on the day of each event</a:t>
            </a:r>
          </a:p>
          <a:p>
            <a:pPr marL="0" indent="0" eaLnBrk="0" hangingPunct="0">
              <a:spcBef>
                <a:spcPct val="50000"/>
              </a:spcBef>
              <a:buClr>
                <a:schemeClr val="bg2">
                  <a:lumMod val="75000"/>
                </a:schemeClr>
              </a:buClr>
              <a:buNone/>
              <a:defRPr/>
            </a:pPr>
            <a:r>
              <a:rPr lang="en-US" sz="3000" dirty="0">
                <a:solidFill>
                  <a:srgbClr val="1ABA9C"/>
                </a:solidFill>
                <a:latin typeface="Proxima Nova"/>
                <a:ea typeface="ＭＳ Ｐゴシック" pitchFamily="1" charset="-128"/>
              </a:rPr>
              <a:t>Examiners</a:t>
            </a:r>
          </a:p>
          <a:p>
            <a:pPr marL="342900" indent="-342900" eaLnBrk="0" hangingPunct="0">
              <a:spcBef>
                <a:spcPct val="50000"/>
              </a:spcBef>
              <a:buFont typeface="Arial" pitchFamily="34" charset="0"/>
              <a:buChar char="•"/>
              <a:defRPr/>
            </a:pPr>
            <a:r>
              <a:rPr lang="en-US" sz="2400" dirty="0">
                <a:latin typeface="Proxima Nova"/>
                <a:ea typeface="ＭＳ Ｐゴシック" pitchFamily="1" charset="-128"/>
              </a:rPr>
              <a:t>Attend onsite screenings to collect the biometrics and blood results</a:t>
            </a:r>
          </a:p>
          <a:p>
            <a:endParaRPr lang="en-US" dirty="0"/>
          </a:p>
        </p:txBody>
      </p:sp>
      <p:sp>
        <p:nvSpPr>
          <p:cNvPr id="3" name="Title 2"/>
          <p:cNvSpPr>
            <a:spLocks noGrp="1"/>
          </p:cNvSpPr>
          <p:nvPr>
            <p:ph type="title"/>
          </p:nvPr>
        </p:nvSpPr>
        <p:spPr>
          <a:xfrm>
            <a:off x="156117" y="184174"/>
            <a:ext cx="11188378" cy="1059094"/>
          </a:xfrm>
        </p:spPr>
        <p:txBody>
          <a:bodyPr>
            <a:noAutofit/>
          </a:bodyPr>
          <a:lstStyle/>
          <a:p>
            <a:r>
              <a:rPr lang="en-US" sz="4000" b="0" dirty="0">
                <a:latin typeface="+mj-lt"/>
              </a:rPr>
              <a:t>Understanding Roles: </a:t>
            </a:r>
            <a:r>
              <a:rPr lang="en-US" sz="4000" b="0" i="1" dirty="0">
                <a:latin typeface="+mj-lt"/>
              </a:rPr>
              <a:t>Onsite Screening Vendor – Quest Diagnostics</a:t>
            </a:r>
          </a:p>
        </p:txBody>
      </p:sp>
      <p:pic>
        <p:nvPicPr>
          <p:cNvPr id="7" name="Picture 6">
            <a:extLst>
              <a:ext uri="{FF2B5EF4-FFF2-40B4-BE49-F238E27FC236}">
                <a16:creationId xmlns:a16="http://schemas.microsoft.com/office/drawing/2014/main" id="{00884048-6A25-4970-967D-CBD67A7424F9}"/>
              </a:ext>
            </a:extLst>
          </p:cNvPr>
          <p:cNvPicPr>
            <a:picLocks noChangeAspect="1"/>
          </p:cNvPicPr>
          <p:nvPr/>
        </p:nvPicPr>
        <p:blipFill rotWithShape="1">
          <a:blip r:embed="rId3"/>
          <a:srcRect b="20230"/>
          <a:stretch/>
        </p:blipFill>
        <p:spPr>
          <a:xfrm>
            <a:off x="6983541" y="2152185"/>
            <a:ext cx="4966370" cy="26070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Slide Number Placeholder 4">
            <a:extLst>
              <a:ext uri="{FF2B5EF4-FFF2-40B4-BE49-F238E27FC236}">
                <a16:creationId xmlns:a16="http://schemas.microsoft.com/office/drawing/2014/main" id="{26F9F5AB-89B9-4AA4-9D4A-EC97155EF11D}"/>
              </a:ext>
            </a:extLst>
          </p:cNvPr>
          <p:cNvSpPr>
            <a:spLocks noGrp="1"/>
          </p:cNvSpPr>
          <p:nvPr>
            <p:ph type="sldNum" sz="quarter" idx="2"/>
          </p:nvPr>
        </p:nvSpPr>
        <p:spPr/>
        <p:txBody>
          <a:bodyPr/>
          <a:lstStyle/>
          <a:p>
            <a:fld id="{86CB4B4D-7CA3-9044-876B-883B54F8677D}" type="slidenum">
              <a:rPr lang="en-US" smtClean="0"/>
              <a:t>6</a:t>
            </a:fld>
            <a:endParaRPr lang="en-US" dirty="0"/>
          </a:p>
        </p:txBody>
      </p:sp>
    </p:spTree>
    <p:extLst>
      <p:ext uri="{BB962C8B-B14F-4D97-AF65-F5344CB8AC3E}">
        <p14:creationId xmlns:p14="http://schemas.microsoft.com/office/powerpoint/2010/main" val="402520754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D817AD9-CAFC-4891-BD32-2256EC9C879D}"/>
              </a:ext>
            </a:extLst>
          </p:cNvPr>
          <p:cNvSpPr>
            <a:spLocks noGrp="1"/>
          </p:cNvSpPr>
          <p:nvPr>
            <p:ph type="title"/>
          </p:nvPr>
        </p:nvSpPr>
        <p:spPr>
          <a:xfrm>
            <a:off x="1254467" y="5202865"/>
            <a:ext cx="9648533" cy="846708"/>
          </a:xfrm>
        </p:spPr>
        <p:txBody>
          <a:bodyPr>
            <a:normAutofit/>
          </a:bodyPr>
          <a:lstStyle/>
          <a:p>
            <a:r>
              <a:rPr lang="en-US" sz="4000" dirty="0"/>
              <a:t>Preparation: Eligibility &amp; Incentives</a:t>
            </a:r>
          </a:p>
        </p:txBody>
      </p:sp>
    </p:spTree>
    <p:extLst>
      <p:ext uri="{BB962C8B-B14F-4D97-AF65-F5344CB8AC3E}">
        <p14:creationId xmlns:p14="http://schemas.microsoft.com/office/powerpoint/2010/main" val="10250946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72005" y="1116244"/>
            <a:ext cx="11549552" cy="5377023"/>
          </a:xfrm>
        </p:spPr>
        <p:txBody>
          <a:bodyPr>
            <a:normAutofit fontScale="47500" lnSpcReduction="20000"/>
          </a:bodyPr>
          <a:lstStyle/>
          <a:p>
            <a:pPr marL="0" indent="0">
              <a:lnSpc>
                <a:spcPct val="120000"/>
              </a:lnSpc>
              <a:spcBef>
                <a:spcPts val="0"/>
              </a:spcBef>
              <a:buNone/>
            </a:pPr>
            <a:r>
              <a:rPr lang="en-US" sz="4200" dirty="0">
                <a:solidFill>
                  <a:srgbClr val="1ABA9C"/>
                </a:solidFill>
                <a:latin typeface="Proxima Nova"/>
              </a:rPr>
              <a:t>Who’s Eligible? </a:t>
            </a:r>
          </a:p>
          <a:p>
            <a:pPr>
              <a:lnSpc>
                <a:spcPct val="120000"/>
              </a:lnSpc>
              <a:spcBef>
                <a:spcPts val="0"/>
              </a:spcBef>
            </a:pPr>
            <a:r>
              <a:rPr lang="en-US" sz="4200" dirty="0">
                <a:latin typeface="Proxima Nova"/>
                <a:ea typeface="ＭＳ Ｐゴシック" pitchFamily="34" charset="-128"/>
              </a:rPr>
              <a:t>The 2025 SHBP-sponsored screening events are open to all SHBP members and their covered spouses enrolled in Anthem Blue Cross and Blue Shield (Anthem) or UnitedHealthcare (non-Medicare Advantage) Plan Options. Kaiser will attend select events and will be able to screen their members at those events.</a:t>
            </a:r>
          </a:p>
          <a:p>
            <a:pPr>
              <a:lnSpc>
                <a:spcPct val="120000"/>
              </a:lnSpc>
              <a:spcBef>
                <a:spcPts val="0"/>
              </a:spcBef>
            </a:pPr>
            <a:r>
              <a:rPr lang="en-US" sz="4200" dirty="0">
                <a:latin typeface="Proxima Nova"/>
                <a:ea typeface="ＭＳ Ｐゴシック" pitchFamily="34" charset="-128"/>
              </a:rPr>
              <a:t>The 2025 incentives do not apply to dependent children or members enrolled in Kaiser Permanente or Medicare Advantage Plan Options.</a:t>
            </a:r>
          </a:p>
          <a:p>
            <a:pPr marL="0" indent="0">
              <a:lnSpc>
                <a:spcPct val="120000"/>
              </a:lnSpc>
              <a:spcBef>
                <a:spcPts val="0"/>
              </a:spcBef>
              <a:buNone/>
            </a:pPr>
            <a:endParaRPr lang="en-US" sz="2800" dirty="0">
              <a:solidFill>
                <a:schemeClr val="bg1">
                  <a:lumMod val="50000"/>
                </a:schemeClr>
              </a:solidFill>
              <a:latin typeface="Georgia" panose="02040502050405020303" pitchFamily="18" charset="0"/>
              <a:ea typeface="ＭＳ Ｐゴシック" pitchFamily="34" charset="-128"/>
            </a:endParaRPr>
          </a:p>
          <a:p>
            <a:pPr marL="0" indent="0">
              <a:lnSpc>
                <a:spcPct val="120000"/>
              </a:lnSpc>
              <a:spcBef>
                <a:spcPts val="0"/>
              </a:spcBef>
              <a:buNone/>
            </a:pPr>
            <a:endParaRPr lang="en-US" sz="4200" dirty="0">
              <a:solidFill>
                <a:srgbClr val="1ABA9C"/>
              </a:solidFill>
              <a:latin typeface="Proxima Nova"/>
              <a:ea typeface="ＭＳ Ｐゴシック" pitchFamily="34" charset="-128"/>
            </a:endParaRPr>
          </a:p>
          <a:p>
            <a:pPr marL="0" indent="0">
              <a:lnSpc>
                <a:spcPct val="120000"/>
              </a:lnSpc>
              <a:spcBef>
                <a:spcPts val="0"/>
              </a:spcBef>
              <a:buNone/>
            </a:pPr>
            <a:r>
              <a:rPr lang="en-US" sz="4200" dirty="0">
                <a:solidFill>
                  <a:srgbClr val="1ABA9C"/>
                </a:solidFill>
                <a:latin typeface="Proxima Nova"/>
                <a:ea typeface="ＭＳ Ｐゴシック" pitchFamily="34" charset="-128"/>
              </a:rPr>
              <a:t>What’s the Incentive? </a:t>
            </a:r>
          </a:p>
          <a:p>
            <a:pPr>
              <a:lnSpc>
                <a:spcPct val="120000"/>
              </a:lnSpc>
              <a:spcBef>
                <a:spcPts val="0"/>
              </a:spcBef>
            </a:pPr>
            <a:r>
              <a:rPr lang="en-US" sz="4400" dirty="0">
                <a:latin typeface="Proxima Nova" panose="02000506030000020004"/>
                <a:ea typeface="ＭＳ Ｐゴシック" pitchFamily="34" charset="-128"/>
              </a:rPr>
              <a:t>As part of the </a:t>
            </a:r>
            <a:r>
              <a:rPr lang="en-US" sz="4400" i="1" dirty="0">
                <a:latin typeface="Proxima Nova" panose="02000506030000020004"/>
                <a:ea typeface="ＭＳ Ｐゴシック" pitchFamily="34" charset="-128"/>
              </a:rPr>
              <a:t>Be Well SHBP </a:t>
            </a:r>
            <a:r>
              <a:rPr lang="en-US" sz="4400" dirty="0">
                <a:latin typeface="Proxima Nova" panose="02000506030000020004"/>
                <a:ea typeface="ＭＳ Ｐゴシック" pitchFamily="34" charset="-128"/>
              </a:rPr>
              <a:t>well-being program, members will earn 120 points for taking the 2025 </a:t>
            </a:r>
            <a:r>
              <a:rPr lang="en-US" sz="4400" dirty="0" err="1">
                <a:latin typeface="Proxima Nova" panose="02000506030000020004"/>
                <a:ea typeface="ＭＳ Ｐゴシック" pitchFamily="34" charset="-128"/>
              </a:rPr>
              <a:t>RealAge</a:t>
            </a:r>
            <a:r>
              <a:rPr lang="en-US" sz="4400" baseline="30000" dirty="0">
                <a:solidFill>
                  <a:schemeClr val="tx1"/>
                </a:solidFill>
                <a:effectLst/>
                <a:latin typeface="Proxima Nova "/>
              </a:rPr>
              <a:t>®</a:t>
            </a:r>
            <a:r>
              <a:rPr lang="en-US" sz="4400" dirty="0">
                <a:latin typeface="Proxima Nova" panose="02000506030000020004"/>
                <a:ea typeface="ＭＳ Ｐゴシック" pitchFamily="34" charset="-128"/>
              </a:rPr>
              <a:t> Test and 120 points for completing a biometric screening.</a:t>
            </a:r>
          </a:p>
          <a:p>
            <a:pPr>
              <a:lnSpc>
                <a:spcPct val="120000"/>
              </a:lnSpc>
              <a:spcBef>
                <a:spcPts val="0"/>
              </a:spcBef>
            </a:pPr>
            <a:r>
              <a:rPr lang="en-US" sz="4400" dirty="0">
                <a:latin typeface="Proxima Nova" panose="02000506030000020004"/>
                <a:ea typeface="ＭＳ Ｐゴシック" pitchFamily="34" charset="-128"/>
              </a:rPr>
              <a:t>Note: Points cannot be awarded until completion of the 2025 </a:t>
            </a:r>
            <a:r>
              <a:rPr lang="en-US" sz="4400" dirty="0" err="1">
                <a:latin typeface="Proxima Nova" panose="02000506030000020004"/>
                <a:ea typeface="ＭＳ Ｐゴシック" pitchFamily="34" charset="-128"/>
              </a:rPr>
              <a:t>RealAge</a:t>
            </a:r>
            <a:r>
              <a:rPr lang="en-US" sz="4400" dirty="0">
                <a:latin typeface="Proxima Nova" panose="02000506030000020004"/>
                <a:ea typeface="ＭＳ Ｐゴシック" pitchFamily="34" charset="-128"/>
              </a:rPr>
              <a:t> Test.</a:t>
            </a:r>
          </a:p>
          <a:p>
            <a:pPr>
              <a:lnSpc>
                <a:spcPct val="120000"/>
              </a:lnSpc>
              <a:spcBef>
                <a:spcPts val="0"/>
              </a:spcBef>
            </a:pPr>
            <a:r>
              <a:rPr lang="en-US" sz="4400" dirty="0">
                <a:latin typeface="Proxima Nova" panose="02000506030000020004"/>
                <a:ea typeface="ＭＳ Ｐゴシック" pitchFamily="34" charset="-128"/>
              </a:rPr>
              <a:t>Members and their covered spouses may also earn up to an additional 240 points by completing well-being coaching, online challenges, and preventive screenings. </a:t>
            </a:r>
            <a:endParaRPr lang="en-US" sz="4400" dirty="0">
              <a:latin typeface="Proxima Nova" panose="02000506030000020004"/>
            </a:endParaRPr>
          </a:p>
        </p:txBody>
      </p:sp>
      <p:sp>
        <p:nvSpPr>
          <p:cNvPr id="3" name="Title 2"/>
          <p:cNvSpPr>
            <a:spLocks noGrp="1"/>
          </p:cNvSpPr>
          <p:nvPr>
            <p:ph type="title"/>
          </p:nvPr>
        </p:nvSpPr>
        <p:spPr>
          <a:xfrm>
            <a:off x="167268" y="57150"/>
            <a:ext cx="11177227" cy="1059094"/>
          </a:xfrm>
        </p:spPr>
        <p:txBody>
          <a:bodyPr>
            <a:normAutofit/>
          </a:bodyPr>
          <a:lstStyle/>
          <a:p>
            <a:r>
              <a:rPr lang="en-US" sz="4000" b="0" dirty="0">
                <a:latin typeface="+mj-lt"/>
              </a:rPr>
              <a:t>Eligibility &amp; Incentives</a:t>
            </a:r>
          </a:p>
        </p:txBody>
      </p:sp>
      <p:sp>
        <p:nvSpPr>
          <p:cNvPr id="6" name="Slide Number Placeholder 5">
            <a:extLst>
              <a:ext uri="{FF2B5EF4-FFF2-40B4-BE49-F238E27FC236}">
                <a16:creationId xmlns:a16="http://schemas.microsoft.com/office/drawing/2014/main" id="{CFC8397B-CC04-4629-8E81-24100CA0F3F9}"/>
              </a:ext>
            </a:extLst>
          </p:cNvPr>
          <p:cNvSpPr>
            <a:spLocks noGrp="1"/>
          </p:cNvSpPr>
          <p:nvPr>
            <p:ph type="sldNum" sz="quarter" idx="2"/>
          </p:nvPr>
        </p:nvSpPr>
        <p:spPr>
          <a:xfrm>
            <a:off x="5950188" y="6420345"/>
            <a:ext cx="278924" cy="287258"/>
          </a:xfrm>
        </p:spPr>
        <p:txBody>
          <a:bodyPr/>
          <a:lstStyle/>
          <a:p>
            <a:fld id="{86CB4B4D-7CA3-9044-876B-883B54F8677D}" type="slidenum">
              <a:rPr lang="en-US" smtClean="0"/>
              <a:t>8</a:t>
            </a:fld>
            <a:endParaRPr lang="en-US" dirty="0"/>
          </a:p>
        </p:txBody>
      </p:sp>
    </p:spTree>
    <p:extLst>
      <p:ext uri="{BB962C8B-B14F-4D97-AF65-F5344CB8AC3E}">
        <p14:creationId xmlns:p14="http://schemas.microsoft.com/office/powerpoint/2010/main" val="305837156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2BE4BDF-1082-42FF-83C7-8ADE7A91960F}"/>
              </a:ext>
            </a:extLst>
          </p:cNvPr>
          <p:cNvSpPr>
            <a:spLocks noGrp="1"/>
          </p:cNvSpPr>
          <p:nvPr>
            <p:ph type="title"/>
          </p:nvPr>
        </p:nvSpPr>
        <p:spPr>
          <a:xfrm>
            <a:off x="1254467" y="5202865"/>
            <a:ext cx="10632733" cy="846708"/>
          </a:xfrm>
        </p:spPr>
        <p:txBody>
          <a:bodyPr>
            <a:noAutofit/>
          </a:bodyPr>
          <a:lstStyle/>
          <a:p>
            <a:r>
              <a:rPr lang="en-US" sz="4000" dirty="0"/>
              <a:t>Execution: Scheduling Onsite Screenings</a:t>
            </a:r>
          </a:p>
        </p:txBody>
      </p:sp>
    </p:spTree>
    <p:extLst>
      <p:ext uri="{BB962C8B-B14F-4D97-AF65-F5344CB8AC3E}">
        <p14:creationId xmlns:p14="http://schemas.microsoft.com/office/powerpoint/2010/main" val="3205903386"/>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Custom 2">
      <a:dk1>
        <a:srgbClr val="000000"/>
      </a:dk1>
      <a:lt1>
        <a:srgbClr val="FFFFFF"/>
      </a:lt1>
      <a:dk2>
        <a:srgbClr val="FFFFFF"/>
      </a:dk2>
      <a:lt2>
        <a:srgbClr val="000000"/>
      </a:lt2>
      <a:accent1>
        <a:srgbClr val="0065C1"/>
      </a:accent1>
      <a:accent2>
        <a:srgbClr val="00A6AC"/>
      </a:accent2>
      <a:accent3>
        <a:srgbClr val="308B16"/>
      </a:accent3>
      <a:accent4>
        <a:srgbClr val="BC8027"/>
      </a:accent4>
      <a:accent5>
        <a:srgbClr val="9B1817"/>
      </a:accent5>
      <a:accent6>
        <a:srgbClr val="5747C1"/>
      </a:accent6>
      <a:hlink>
        <a:srgbClr val="0000FF"/>
      </a:hlink>
      <a:folHlink>
        <a:srgbClr val="0000FF"/>
      </a:folHlink>
    </a:clrScheme>
    <a:fontScheme name="White">
      <a:majorFont>
        <a:latin typeface="Proxima Nova Semibold"/>
        <a:ea typeface="Proxima Nova Semibold"/>
        <a:cs typeface="Proxima Nova Semibold"/>
      </a:majorFont>
      <a:minorFont>
        <a:latin typeface="Proxima Nova Extrabold"/>
        <a:ea typeface="Proxima Nova Extrabold"/>
        <a:cs typeface="Proxima Nova Extra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Proxima Nova"/>
            <a:ea typeface="Proxima Nova"/>
            <a:cs typeface="Proxima Nova"/>
            <a:sym typeface="Proxima Nov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FFFFFF"/>
      </a:dk2>
      <a:lt2>
        <a:srgbClr val="000000"/>
      </a:lt2>
      <a:accent1>
        <a:srgbClr val="0065C1"/>
      </a:accent1>
      <a:accent2>
        <a:srgbClr val="00A6AC"/>
      </a:accent2>
      <a:accent3>
        <a:srgbClr val="308B16"/>
      </a:accent3>
      <a:accent4>
        <a:srgbClr val="BC8027"/>
      </a:accent4>
      <a:accent5>
        <a:srgbClr val="9B1817"/>
      </a:accent5>
      <a:accent6>
        <a:srgbClr val="5747C1"/>
      </a:accent6>
      <a:hlink>
        <a:srgbClr val="0000FF"/>
      </a:hlink>
      <a:folHlink>
        <a:srgbClr val="FF00FF"/>
      </a:folHlink>
    </a:clrScheme>
    <a:fontScheme name="White">
      <a:majorFont>
        <a:latin typeface="Proxima Nova Semibold"/>
        <a:ea typeface="Proxima Nova Semibold"/>
        <a:cs typeface="Proxima Nova Semibold"/>
      </a:majorFont>
      <a:minorFont>
        <a:latin typeface="Proxima Nova Extrabold"/>
        <a:ea typeface="Proxima Nova Extrabold"/>
        <a:cs typeface="Proxima Nova Extra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Proxima Nova"/>
            <a:ea typeface="Proxima Nova"/>
            <a:cs typeface="Proxima Nova"/>
            <a:sym typeface="Proxima Nov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00fd798e-7ef8-4e9e-ab24-27dfe6a1f558" xsi:nil="true"/>
    <TaxCatchAll xmlns="9240ff58-527a-4f44-a738-b978ec9cbfd3" xsi:nil="true"/>
    <lcf76f155ced4ddcb4097134ff3c332f xmlns="00fd798e-7ef8-4e9e-ab24-27dfe6a1f55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09D711300981344823022DD6012B68D" ma:contentTypeVersion="22" ma:contentTypeDescription="Create a new document." ma:contentTypeScope="" ma:versionID="0c142e2c99ca78139cf5207436ffb8be">
  <xsd:schema xmlns:xsd="http://www.w3.org/2001/XMLSchema" xmlns:xs="http://www.w3.org/2001/XMLSchema" xmlns:p="http://schemas.microsoft.com/office/2006/metadata/properties" xmlns:ns2="00fd798e-7ef8-4e9e-ab24-27dfe6a1f558" xmlns:ns3="e85eb2ec-b6cb-4ee6-9c5d-eddc72d857a9" xmlns:ns4="9240ff58-527a-4f44-a738-b978ec9cbfd3" targetNamespace="http://schemas.microsoft.com/office/2006/metadata/properties" ma:root="true" ma:fieldsID="3f6220d3467d4ccc62c82e73ff9172ad" ns2:_="" ns3:_="" ns4:_="">
    <xsd:import namespace="00fd798e-7ef8-4e9e-ab24-27dfe6a1f558"/>
    <xsd:import namespace="e85eb2ec-b6cb-4ee6-9c5d-eddc72d857a9"/>
    <xsd:import namespace="9240ff58-527a-4f44-a738-b978ec9cbfd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_Flow_SignoffStatu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fd798e-7ef8-4e9e-ab24-27dfe6a1f5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c17e9dd-809f-41d0-b211-5d769f4574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85eb2ec-b6cb-4ee6-9c5d-eddc72d857a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240ff58-527a-4f44-a738-b978ec9cbfd3"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bef078b8-3576-40f2-9c80-90eb6ed4bd01}" ma:internalName="TaxCatchAll" ma:showField="CatchAllData" ma:web="9240ff58-527a-4f44-a738-b978ec9cbf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FD3E2D-5EEA-43CD-AD7F-07FB5B647FE2}">
  <ds:schemaRefs>
    <ds:schemaRef ds:uri="http://schemas.microsoft.com/sharepoint/v3/contenttype/forms"/>
  </ds:schemaRefs>
</ds:datastoreItem>
</file>

<file path=customXml/itemProps2.xml><?xml version="1.0" encoding="utf-8"?>
<ds:datastoreItem xmlns:ds="http://schemas.openxmlformats.org/officeDocument/2006/customXml" ds:itemID="{9DAE914B-1B8C-43F2-BFF2-4BF144831B17}">
  <ds:schemaRefs>
    <ds:schemaRef ds:uri="http://schemas.microsoft.com/office/2006/metadata/properties"/>
    <ds:schemaRef ds:uri="http://schemas.microsoft.com/office/infopath/2007/PartnerControls"/>
    <ds:schemaRef ds:uri="00fd798e-7ef8-4e9e-ab24-27dfe6a1f558"/>
    <ds:schemaRef ds:uri="9240ff58-527a-4f44-a738-b978ec9cbfd3"/>
  </ds:schemaRefs>
</ds:datastoreItem>
</file>

<file path=customXml/itemProps3.xml><?xml version="1.0" encoding="utf-8"?>
<ds:datastoreItem xmlns:ds="http://schemas.openxmlformats.org/officeDocument/2006/customXml" ds:itemID="{57A233AF-6C46-460B-B326-9D1748DDAA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fd798e-7ef8-4e9e-ab24-27dfe6a1f558"/>
    <ds:schemaRef ds:uri="e85eb2ec-b6cb-4ee6-9c5d-eddc72d857a9"/>
    <ds:schemaRef ds:uri="9240ff58-527a-4f44-a738-b978ec9cbf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33148</TotalTime>
  <Words>3027</Words>
  <Application>Microsoft Office PowerPoint</Application>
  <PresentationFormat>Custom</PresentationFormat>
  <Paragraphs>288</Paragraphs>
  <Slides>36</Slides>
  <Notes>22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Geneva</vt:lpstr>
      <vt:lpstr>Georgia</vt:lpstr>
      <vt:lpstr>Helvetica Light</vt:lpstr>
      <vt:lpstr>Helvetica Neue</vt:lpstr>
      <vt:lpstr>Proxima Nova</vt:lpstr>
      <vt:lpstr>Proxima Nova </vt:lpstr>
      <vt:lpstr>Proxima Nova Light</vt:lpstr>
      <vt:lpstr>Symbol</vt:lpstr>
      <vt:lpstr>White</vt:lpstr>
      <vt:lpstr>State Health Benefit Plan   </vt:lpstr>
      <vt:lpstr>Implementation Phases</vt:lpstr>
      <vt:lpstr>Preparation: Roles &amp; Responsibilities</vt:lpstr>
      <vt:lpstr>Understanding Roles: Sharecare Event Specialist </vt:lpstr>
      <vt:lpstr>Understanding Roles: Site Coordinator</vt:lpstr>
      <vt:lpstr>Understanding Roles: Onsite Screening Vendor – Quest Diagnostics</vt:lpstr>
      <vt:lpstr>Preparation: Eligibility &amp; Incentives</vt:lpstr>
      <vt:lpstr>Eligibility &amp; Incentives</vt:lpstr>
      <vt:lpstr>Execution: Scheduling Onsite Screenings</vt:lpstr>
      <vt:lpstr>SHBP-sponsored Onsite Screening Events</vt:lpstr>
      <vt:lpstr>Safety Guidelines</vt:lpstr>
      <vt:lpstr>Marketing – Screening Support Documents</vt:lpstr>
      <vt:lpstr>Execution: Participant Launch</vt:lpstr>
      <vt:lpstr>Accessing Quest Scheduler</vt:lpstr>
      <vt:lpstr>Accessing Quest Scheduler</vt:lpstr>
      <vt:lpstr>Quest Scheduler</vt:lpstr>
      <vt:lpstr>Quest Scheduler</vt:lpstr>
      <vt:lpstr>Quest Scheduler</vt:lpstr>
      <vt:lpstr>Quest Scheduler</vt:lpstr>
      <vt:lpstr>Lockdown Process</vt:lpstr>
      <vt:lpstr>Execution: Site Coordinator Onsite Screening Preparation</vt:lpstr>
      <vt:lpstr>Day Before the Screening – Prepare Screening Area</vt:lpstr>
      <vt:lpstr>Day Before the Screening – Final Prep</vt:lpstr>
      <vt:lpstr>Execution: Participant Onsite Screening Experience</vt:lpstr>
      <vt:lpstr>Onsite Screening – Participant Experience</vt:lpstr>
      <vt:lpstr>Participant Screening Rights</vt:lpstr>
      <vt:lpstr>Handout at the Screening event</vt:lpstr>
      <vt:lpstr> What if there are issues during the event?</vt:lpstr>
      <vt:lpstr>Walk-in Policy</vt:lpstr>
      <vt:lpstr>Execution: Alternate Screening Options</vt:lpstr>
      <vt:lpstr>Patient Service Center - Participant Experience</vt:lpstr>
      <vt:lpstr>2025 Physician Screening Form</vt:lpstr>
      <vt:lpstr>2025 Physician Screening Form</vt:lpstr>
      <vt:lpstr>Closing: Site Coordinator Survey</vt:lpstr>
      <vt:lpstr>Site Coordinator Survey</vt:lpstr>
      <vt:lpstr>Kyle Cheuvront E: BeWellSHBP.events@sharecare.com  P: 615-614-4357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Boettcher, Tracy</dc:creator>
  <cp:lastModifiedBy>Smith, Alexis</cp:lastModifiedBy>
  <cp:revision>334</cp:revision>
  <cp:lastPrinted>2017-02-08T14:15:58Z</cp:lastPrinted>
  <dcterms:modified xsi:type="dcterms:W3CDTF">2024-12-04T16:08:22Z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0x010100109D711300981344823022DD6012B68D</vt:lpwstr>
  </property>
  <property fmtid="{D5CDD505-2E9C-101B-9397-08002B2CF9AE}" pid="3" name="MediaServiceImageTags">
    <vt:lpwstr/>
  </property>
</Properties>
</file>