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79" r:id="rId3"/>
    <p:sldId id="300" r:id="rId4"/>
    <p:sldId id="283" r:id="rId5"/>
    <p:sldId id="284" r:id="rId6"/>
    <p:sldId id="285" r:id="rId7"/>
    <p:sldId id="303" r:id="rId8"/>
    <p:sldId id="286" r:id="rId9"/>
    <p:sldId id="304" r:id="rId10"/>
    <p:sldId id="288" r:id="rId11"/>
    <p:sldId id="289" r:id="rId12"/>
    <p:sldId id="305" r:id="rId13"/>
    <p:sldId id="290" r:id="rId14"/>
    <p:sldId id="766" r:id="rId15"/>
    <p:sldId id="768" r:id="rId16"/>
    <p:sldId id="767" r:id="rId17"/>
    <p:sldId id="326" r:id="rId18"/>
    <p:sldId id="327" r:id="rId19"/>
    <p:sldId id="312" r:id="rId20"/>
    <p:sldId id="313" r:id="rId21"/>
    <p:sldId id="306" r:id="rId22"/>
    <p:sldId id="292" r:id="rId23"/>
    <p:sldId id="315" r:id="rId24"/>
    <p:sldId id="765" r:id="rId25"/>
    <p:sldId id="323" r:id="rId26"/>
  </p:sldIdLst>
  <p:sldSz cx="12188825" cy="6858000"/>
  <p:notesSz cx="6858000" cy="9144000"/>
  <p:defaultTextStyle>
    <a:defPPr marL="0" marR="0" indent="0" algn="l" defTabSz="45710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11427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228554"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342831"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457109"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571386"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685663"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79994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91421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9535A-9565-01A3-784C-E1FA85358512}" name="May Lavender" initials="ML" userId="S::may.lavender@sharecare.com::caee19de-6ebd-4f45-8f6e-6a9601cdf352" providerId="AD"/>
  <p188:author id="{05C3D472-723E-1B41-6DED-451BFDA3989C}" name="Andrea Chait" initials="AC" userId="S::Andrea.Chait@sharecare.com::2ebc3325-7c80-493c-81c1-8420febc2935" providerId="AD"/>
  <p188:author id="{92027AA7-FE8F-FA27-777B-8D1EC7111B0A}" name="Danielle Compton" initials="DC" userId="S::Danielle.Compton@sharecare.com::14852032-095b-4397-949e-1d06a30818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BA9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2937"/>
            </a:schemeClr>
          </a:solid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2589680"/>
              <a:lumOff val="-7079"/>
            </a:schemeClr>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Proxima Nova"/>
          <a:ea typeface="Proxima Nova"/>
          <a:cs typeface="Proxima Nova"/>
        </a:font>
        <a:srgbClr val="FFFFFF"/>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0480" autoAdjust="0"/>
  </p:normalViewPr>
  <p:slideViewPr>
    <p:cSldViewPr snapToGrid="0" snapToObjects="1">
      <p:cViewPr>
        <p:scale>
          <a:sx n="60" d="100"/>
          <a:sy n="60" d="100"/>
        </p:scale>
        <p:origin x="224" y="96"/>
      </p:cViewPr>
      <p:guideLst/>
    </p:cSldViewPr>
  </p:slideViewPr>
  <p:notesTextViewPr>
    <p:cViewPr>
      <p:scale>
        <a:sx n="1" d="1"/>
        <a:sy n="1" d="1"/>
      </p:scale>
      <p:origin x="0" y="0"/>
    </p:cViewPr>
  </p:notesTextViewPr>
  <p:notesViewPr>
    <p:cSldViewPr snapToGrid="0" snapToObjects="1">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382588" y="685800"/>
            <a:ext cx="6092825" cy="3429000"/>
          </a:xfrm>
          <a:prstGeom prst="rect">
            <a:avLst/>
          </a:prstGeom>
        </p:spPr>
        <p:txBody>
          <a:bodyPr/>
          <a:lstStyle/>
          <a:p>
            <a:endParaRPr/>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6542626"/>
      </p:ext>
    </p:extLst>
  </p:cSld>
  <p:clrMap bg1="lt1" tx1="dk1" bg2="lt2" tx2="dk2" accent1="accent1" accent2="accent2" accent3="accent3" accent4="accent4" accent5="accent5" accent6="accent6" hlink="hlink" folHlink="folHlink"/>
  <p:notesStyle>
    <a:lvl1pPr defTabSz="228554" latinLnBrk="0">
      <a:lnSpc>
        <a:spcPct val="117999"/>
      </a:lnSpc>
      <a:defRPr sz="1100">
        <a:latin typeface="Helvetica Neue"/>
        <a:ea typeface="Helvetica Neue"/>
        <a:cs typeface="Helvetica Neue"/>
        <a:sym typeface="Helvetica Neue"/>
      </a:defRPr>
    </a:lvl1pPr>
    <a:lvl2pPr indent="114277" defTabSz="228554" latinLnBrk="0">
      <a:lnSpc>
        <a:spcPct val="117999"/>
      </a:lnSpc>
      <a:defRPr sz="1100">
        <a:latin typeface="Helvetica Neue"/>
        <a:ea typeface="Helvetica Neue"/>
        <a:cs typeface="Helvetica Neue"/>
        <a:sym typeface="Helvetica Neue"/>
      </a:defRPr>
    </a:lvl2pPr>
    <a:lvl3pPr indent="228554" defTabSz="228554" latinLnBrk="0">
      <a:lnSpc>
        <a:spcPct val="117999"/>
      </a:lnSpc>
      <a:defRPr sz="1100">
        <a:latin typeface="Helvetica Neue"/>
        <a:ea typeface="Helvetica Neue"/>
        <a:cs typeface="Helvetica Neue"/>
        <a:sym typeface="Helvetica Neue"/>
      </a:defRPr>
    </a:lvl3pPr>
    <a:lvl4pPr indent="342831" defTabSz="228554" latinLnBrk="0">
      <a:lnSpc>
        <a:spcPct val="117999"/>
      </a:lnSpc>
      <a:defRPr sz="1100">
        <a:latin typeface="Helvetica Neue"/>
        <a:ea typeface="Helvetica Neue"/>
        <a:cs typeface="Helvetica Neue"/>
        <a:sym typeface="Helvetica Neue"/>
      </a:defRPr>
    </a:lvl4pPr>
    <a:lvl5pPr indent="457109" defTabSz="228554" latinLnBrk="0">
      <a:lnSpc>
        <a:spcPct val="117999"/>
      </a:lnSpc>
      <a:defRPr sz="1100">
        <a:latin typeface="Helvetica Neue"/>
        <a:ea typeface="Helvetica Neue"/>
        <a:cs typeface="Helvetica Neue"/>
        <a:sym typeface="Helvetica Neue"/>
      </a:defRPr>
    </a:lvl5pPr>
    <a:lvl6pPr indent="571386" defTabSz="228554" latinLnBrk="0">
      <a:lnSpc>
        <a:spcPct val="117999"/>
      </a:lnSpc>
      <a:defRPr sz="1100">
        <a:latin typeface="Helvetica Neue"/>
        <a:ea typeface="Helvetica Neue"/>
        <a:cs typeface="Helvetica Neue"/>
        <a:sym typeface="Helvetica Neue"/>
      </a:defRPr>
    </a:lvl6pPr>
    <a:lvl7pPr indent="685663" defTabSz="228554" latinLnBrk="0">
      <a:lnSpc>
        <a:spcPct val="117999"/>
      </a:lnSpc>
      <a:defRPr sz="1100">
        <a:latin typeface="Helvetica Neue"/>
        <a:ea typeface="Helvetica Neue"/>
        <a:cs typeface="Helvetica Neue"/>
        <a:sym typeface="Helvetica Neue"/>
      </a:defRPr>
    </a:lvl7pPr>
    <a:lvl8pPr indent="799940" defTabSz="228554" latinLnBrk="0">
      <a:lnSpc>
        <a:spcPct val="117999"/>
      </a:lnSpc>
      <a:defRPr sz="1100">
        <a:latin typeface="Helvetica Neue"/>
        <a:ea typeface="Helvetica Neue"/>
        <a:cs typeface="Helvetica Neue"/>
        <a:sym typeface="Helvetica Neue"/>
      </a:defRPr>
    </a:lvl8pPr>
    <a:lvl9pPr indent="914217" defTabSz="228554"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228554"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Introduce yourself and the training - Let them know Tiffany with Quest is on the call</a:t>
            </a:r>
          </a:p>
          <a:p>
            <a:pPr marL="171450" indent="-171450">
              <a:buFont typeface="Arial" panose="020B0604020202020204" pitchFamily="34" charset="0"/>
              <a:buChar char="•"/>
            </a:pPr>
            <a:r>
              <a:rPr lang="en-US" dirty="0"/>
              <a:t>Ask to hold questions until the end</a:t>
            </a:r>
          </a:p>
          <a:p>
            <a:pPr marL="171450" indent="-171450">
              <a:buFont typeface="Arial" panose="020B0604020202020204" pitchFamily="34" charset="0"/>
              <a:buChar char="•"/>
            </a:pPr>
            <a:r>
              <a:rPr lang="en-US" dirty="0"/>
              <a:t>Insure everyone mutes themselves and doesn’t place you on hold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4904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items for promoting and preparing for your events can be found on the </a:t>
            </a:r>
            <a:r>
              <a:rPr lang="en-US" dirty="0" err="1"/>
              <a:t>BeWell</a:t>
            </a:r>
            <a:r>
              <a:rPr lang="en-US" dirty="0"/>
              <a:t> website. If you have any questions leading up to your event feel free to reach out to me. My email address is listed at the end of the presentation. </a:t>
            </a:r>
          </a:p>
        </p:txBody>
      </p:sp>
    </p:spTree>
    <p:extLst>
      <p:ext uri="{BB962C8B-B14F-4D97-AF65-F5344CB8AC3E}">
        <p14:creationId xmlns:p14="http://schemas.microsoft.com/office/powerpoint/2010/main" val="240332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12</a:t>
            </a:fld>
            <a:endParaRPr lang="en-US" dirty="0"/>
          </a:p>
        </p:txBody>
      </p:sp>
    </p:spTree>
    <p:extLst>
      <p:ext uri="{BB962C8B-B14F-4D97-AF65-F5344CB8AC3E}">
        <p14:creationId xmlns:p14="http://schemas.microsoft.com/office/powerpoint/2010/main" val="147632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access the scheduler through the Sharecare platform.</a:t>
            </a:r>
          </a:p>
          <a:p>
            <a:r>
              <a:rPr lang="en-US" dirty="0"/>
              <a:t>If they are a new user they will need to register for an account</a:t>
            </a:r>
          </a:p>
          <a:p>
            <a:r>
              <a:rPr lang="en-US" dirty="0"/>
              <a:t>If they registered previously, they can sign in using the same credentials</a:t>
            </a:r>
          </a:p>
          <a:p>
            <a:r>
              <a:rPr lang="en-US" dirty="0"/>
              <a:t>These are live links that will take you to the registration and sign in pages, so feel free to refer back to this if you need to access the links</a:t>
            </a:r>
          </a:p>
        </p:txBody>
      </p:sp>
    </p:spTree>
    <p:extLst>
      <p:ext uri="{BB962C8B-B14F-4D97-AF65-F5344CB8AC3E}">
        <p14:creationId xmlns:p14="http://schemas.microsoft.com/office/powerpoint/2010/main" val="39808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signed in to their </a:t>
            </a:r>
            <a:r>
              <a:rPr lang="en-US" dirty="0" err="1"/>
              <a:t>BeWell</a:t>
            </a:r>
            <a:r>
              <a:rPr lang="en-US" dirty="0"/>
              <a:t> account on the Sharecare app or platform, they can access the Quest scheduler by selecting the Achieve icon, then the programs tile. The health screening tile will then show up and they will select that to be taken to the scheduler</a:t>
            </a:r>
          </a:p>
        </p:txBody>
      </p:sp>
    </p:spTree>
    <p:extLst>
      <p:ext uri="{BB962C8B-B14F-4D97-AF65-F5344CB8AC3E}">
        <p14:creationId xmlns:p14="http://schemas.microsoft.com/office/powerpoint/2010/main" val="416302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PSC is a venipuncture screening and Onsite is fingerstick</a:t>
            </a:r>
          </a:p>
        </p:txBody>
      </p:sp>
    </p:spTree>
    <p:extLst>
      <p:ext uri="{BB962C8B-B14F-4D97-AF65-F5344CB8AC3E}">
        <p14:creationId xmlns:p14="http://schemas.microsoft.com/office/powerpoint/2010/main" val="272279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 Make sure you over-state that they can not change the estimate after the lockdown date. Tell them scheduling is still open until the day before, but they can’t change the estimate.</a:t>
            </a:r>
          </a:p>
        </p:txBody>
      </p:sp>
    </p:spTree>
    <p:extLst>
      <p:ext uri="{BB962C8B-B14F-4D97-AF65-F5344CB8AC3E}">
        <p14:creationId xmlns:p14="http://schemas.microsoft.com/office/powerpoint/2010/main" val="73321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20</a:t>
            </a:fld>
            <a:endParaRPr lang="en-US" dirty="0"/>
          </a:p>
        </p:txBody>
      </p:sp>
    </p:spTree>
    <p:extLst>
      <p:ext uri="{BB962C8B-B14F-4D97-AF65-F5344CB8AC3E}">
        <p14:creationId xmlns:p14="http://schemas.microsoft.com/office/powerpoint/2010/main" val="64015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sheets will be mailed to the site coordinator the week before your event. Please filter down to your location, print, and have ready for the Quest team when they arrive.</a:t>
            </a:r>
          </a:p>
        </p:txBody>
      </p:sp>
    </p:spTree>
    <p:extLst>
      <p:ext uri="{BB962C8B-B14F-4D97-AF65-F5344CB8AC3E}">
        <p14:creationId xmlns:p14="http://schemas.microsoft.com/office/powerpoint/2010/main" val="429196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**DANIELLE: Bring up If you anticipate walk-ins, they need to be accounted for in your final estimate on the lockdown date!!**</a:t>
            </a:r>
          </a:p>
          <a:p>
            <a:pPr marL="0" indent="0">
              <a:buFont typeface="+mj-lt"/>
              <a:buNone/>
            </a:pPr>
            <a:r>
              <a:rPr lang="en-US" dirty="0"/>
              <a:t>If a participant does wish to screen as a walk-in, they will take 2</a:t>
            </a:r>
            <a:r>
              <a:rPr lang="en-US" baseline="30000" dirty="0"/>
              <a:t>nd</a:t>
            </a:r>
            <a:r>
              <a:rPr lang="en-US" dirty="0"/>
              <a:t> priority to those with a scheduled appointment</a:t>
            </a:r>
          </a:p>
          <a:p>
            <a:pPr marL="0" indent="0">
              <a:buFont typeface="+mj-lt"/>
              <a:buNone/>
            </a:pPr>
            <a:r>
              <a:rPr lang="en-US" dirty="0"/>
              <a:t>The registration clerk may find an open appointment time and ask them to return at that time to be screened.</a:t>
            </a:r>
          </a:p>
          <a:p>
            <a:pPr marL="0" indent="0">
              <a:buFont typeface="+mj-lt"/>
              <a:buNone/>
            </a:pPr>
            <a:r>
              <a:rPr lang="en-US" dirty="0"/>
              <a:t>This ensures that there are no more than 10 people in the event area at a time</a:t>
            </a:r>
          </a:p>
        </p:txBody>
      </p:sp>
    </p:spTree>
    <p:extLst>
      <p:ext uri="{BB962C8B-B14F-4D97-AF65-F5344CB8AC3E}">
        <p14:creationId xmlns:p14="http://schemas.microsoft.com/office/powerpoint/2010/main" val="1532019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 Update to your name and teams number</a:t>
            </a:r>
          </a:p>
        </p:txBody>
      </p:sp>
    </p:spTree>
    <p:extLst>
      <p:ext uri="{BB962C8B-B14F-4D97-AF65-F5344CB8AC3E}">
        <p14:creationId xmlns:p14="http://schemas.microsoft.com/office/powerpoint/2010/main" val="314756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presentation</a:t>
            </a:r>
          </a:p>
          <a:p>
            <a:r>
              <a:rPr lang="en-US" dirty="0"/>
              <a:t>Today we’ll be going over the different phases of hosting an onsite event: prep and execution</a:t>
            </a:r>
          </a:p>
        </p:txBody>
      </p:sp>
    </p:spTree>
    <p:extLst>
      <p:ext uri="{BB962C8B-B14F-4D97-AF65-F5344CB8AC3E}">
        <p14:creationId xmlns:p14="http://schemas.microsoft.com/office/powerpoint/2010/main" val="7692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We’ll start off with the different roles involved and what the responsibilities are for each role</a:t>
            </a:r>
          </a:p>
        </p:txBody>
      </p:sp>
      <p:sp>
        <p:nvSpPr>
          <p:cNvPr id="4" name="Slide Number Placeholder 3"/>
          <p:cNvSpPr>
            <a:spLocks noGrp="1"/>
          </p:cNvSpPr>
          <p:nvPr>
            <p:ph type="sldNum" sz="quarter" idx="10"/>
          </p:nvPr>
        </p:nvSpPr>
        <p:spPr/>
        <p:txBody>
          <a:bodyPr/>
          <a:lstStyle/>
          <a:p>
            <a:fld id="{2C0B6A4F-5622-5346-9B7F-452A72589597}" type="slidenum">
              <a:rPr lang="en-US" smtClean="0"/>
              <a:t>3</a:t>
            </a:fld>
            <a:endParaRPr lang="en-US" dirty="0"/>
          </a:p>
        </p:txBody>
      </p:sp>
    </p:spTree>
    <p:extLst>
      <p:ext uri="{BB962C8B-B14F-4D97-AF65-F5344CB8AC3E}">
        <p14:creationId xmlns:p14="http://schemas.microsoft.com/office/powerpoint/2010/main" val="179678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event specialist role</a:t>
            </a:r>
          </a:p>
          <a:p>
            <a:r>
              <a:rPr lang="en-US" dirty="0"/>
              <a:t>Again my name is Danielle and I am your Sharecare Event Specialist</a:t>
            </a:r>
          </a:p>
          <a:p>
            <a:r>
              <a:rPr lang="en-US" dirty="0"/>
              <a:t>I work with our vendor to make sure each event set up runs smoothly</a:t>
            </a:r>
          </a:p>
          <a:p>
            <a:r>
              <a:rPr lang="en-US" dirty="0"/>
              <a:t>I create and manage the project timelines, and educate site coordinators on the implementation process</a:t>
            </a:r>
          </a:p>
          <a:p>
            <a:r>
              <a:rPr lang="en-US" dirty="0"/>
              <a:t>I facilitate communication between our screening partner, Quest diagnostics, and the site coordinators</a:t>
            </a:r>
          </a:p>
          <a:p>
            <a:r>
              <a:rPr lang="en-US" dirty="0"/>
              <a:t>Answer questions and help with individual participant issues</a:t>
            </a:r>
          </a:p>
          <a:p>
            <a:r>
              <a:rPr lang="en-US" dirty="0"/>
              <a:t>As well as confirming that each site is prepared to host an event</a:t>
            </a:r>
          </a:p>
          <a:p>
            <a:r>
              <a:rPr lang="en-US" dirty="0"/>
              <a:t>My contact information is included on the last slide of the presentation so please feel free to reach out anytime with questions you may have</a:t>
            </a:r>
          </a:p>
        </p:txBody>
      </p:sp>
    </p:spTree>
    <p:extLst>
      <p:ext uri="{BB962C8B-B14F-4D97-AF65-F5344CB8AC3E}">
        <p14:creationId xmlns:p14="http://schemas.microsoft.com/office/powerpoint/2010/main" val="187916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roles of the site coordinator</a:t>
            </a:r>
          </a:p>
          <a:p>
            <a:r>
              <a:rPr lang="en-US" dirty="0"/>
              <a:t>The site coordinator helps encourage participation in the Be Well SHBP program </a:t>
            </a:r>
          </a:p>
          <a:p>
            <a:r>
              <a:rPr lang="en-US" dirty="0"/>
              <a:t>You will submit the request from the webform and work with Quest to finalize event details, as well as reserving a location at your site to hold the event</a:t>
            </a:r>
          </a:p>
          <a:p>
            <a:r>
              <a:rPr lang="en-US" dirty="0"/>
              <a:t>Encourage signups </a:t>
            </a:r>
          </a:p>
          <a:p>
            <a:r>
              <a:rPr lang="en-US" dirty="0"/>
              <a:t>Print sign in sheets </a:t>
            </a:r>
          </a:p>
          <a:p>
            <a:r>
              <a:rPr lang="en-US" dirty="0"/>
              <a:t>*May be different from previous years/vendors, but Quest does not complete site visits before events</a:t>
            </a:r>
          </a:p>
          <a:p>
            <a:r>
              <a:rPr lang="en-US" dirty="0"/>
              <a:t>If you are interested in becoming a Well-Being Ambassador, go to the </a:t>
            </a:r>
            <a:r>
              <a:rPr lang="en-US" dirty="0" err="1"/>
              <a:t>BeWellSHBP</a:t>
            </a:r>
            <a:r>
              <a:rPr lang="en-US" dirty="0"/>
              <a:t> website to find out more information about the program and apply</a:t>
            </a:r>
          </a:p>
        </p:txBody>
      </p:sp>
    </p:spTree>
    <p:extLst>
      <p:ext uri="{BB962C8B-B14F-4D97-AF65-F5344CB8AC3E}">
        <p14:creationId xmlns:p14="http://schemas.microsoft.com/office/powerpoint/2010/main" val="2535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Quest and explain their role</a:t>
            </a:r>
          </a:p>
          <a:p>
            <a:r>
              <a:rPr lang="en-US" dirty="0"/>
              <a:t>Quest diagnostics is our vendor partner for flu shots</a:t>
            </a:r>
          </a:p>
          <a:p>
            <a:r>
              <a:rPr lang="en-US" dirty="0"/>
              <a:t>The quest team will contact the SC to schedule and finalize event dates and times</a:t>
            </a:r>
          </a:p>
          <a:p>
            <a:r>
              <a:rPr lang="en-US" dirty="0"/>
              <a:t>They make sure there are enough staff and supplies for your event, and brings the flu shot supplies with them the day of the event</a:t>
            </a:r>
          </a:p>
          <a:p>
            <a:r>
              <a:rPr lang="en-US" dirty="0"/>
              <a:t>The Quest Nurses at the event administer the flu vaccine for the participants</a:t>
            </a:r>
          </a:p>
          <a:p>
            <a:r>
              <a:rPr lang="en-US" dirty="0"/>
              <a:t>Again, Tiffany from our Quest team is on the call today if you have any specific Quest questions at the end of the presentation</a:t>
            </a:r>
          </a:p>
        </p:txBody>
      </p:sp>
    </p:spTree>
    <p:extLst>
      <p:ext uri="{BB962C8B-B14F-4D97-AF65-F5344CB8AC3E}">
        <p14:creationId xmlns:p14="http://schemas.microsoft.com/office/powerpoint/2010/main" val="26739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7</a:t>
            </a:fld>
            <a:endParaRPr lang="en-US" dirty="0"/>
          </a:p>
        </p:txBody>
      </p:sp>
    </p:spTree>
    <p:extLst>
      <p:ext uri="{BB962C8B-B14F-4D97-AF65-F5344CB8AC3E}">
        <p14:creationId xmlns:p14="http://schemas.microsoft.com/office/powerpoint/2010/main" val="5186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74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9</a:t>
            </a:fld>
            <a:endParaRPr lang="en-US" dirty="0"/>
          </a:p>
        </p:txBody>
      </p:sp>
    </p:spTree>
    <p:extLst>
      <p:ext uri="{BB962C8B-B14F-4D97-AF65-F5344CB8AC3E}">
        <p14:creationId xmlns:p14="http://schemas.microsoft.com/office/powerpoint/2010/main" val="1451768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amp; Sub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 t="1984" r="5324" b="3463"/>
          <a:stretch/>
        </p:blipFill>
        <p:spPr>
          <a:xfrm>
            <a:off x="-19045" y="0"/>
            <a:ext cx="12207870" cy="6857999"/>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1306007" y="4819668"/>
            <a:ext cx="6219884" cy="1176445"/>
          </a:xfrm>
          <a:prstGeom prst="rect">
            <a:avLst/>
          </a:prstGeom>
        </p:spPr>
        <p:txBody>
          <a:bodyPr anchor="t">
            <a:normAutofit/>
          </a:bodyPr>
          <a:lstStyle>
            <a:lvl1pPr>
              <a:defRPr sz="3000">
                <a:solidFill>
                  <a:schemeClr val="bg1"/>
                </a:solidFill>
              </a:defRPr>
            </a:lvl1pPr>
          </a:lstStyle>
          <a:p>
            <a:r>
              <a:t>Title Text</a:t>
            </a:r>
          </a:p>
        </p:txBody>
      </p:sp>
      <p:sp>
        <p:nvSpPr>
          <p:cNvPr id="7" name="TextBox 6"/>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pic>
        <p:nvPicPr>
          <p:cNvPr id="8" name="Picture 7">
            <a:extLst>
              <a:ext uri="{FF2B5EF4-FFF2-40B4-BE49-F238E27FC236}">
                <a16:creationId xmlns:a16="http://schemas.microsoft.com/office/drawing/2014/main" id="{AEDC8B80-3BEA-4654-A3EA-36DA4C4AF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BC553-1CD2-4943-A361-7B1590354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5" y="-7899"/>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FE733578-9A59-4832-A960-F8E6ED944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607FC831-08B7-4F97-A0ED-567A72FCB39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19138256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7_Title &amp; Sub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4367" b="4491"/>
          <a:stretch/>
        </p:blipFill>
        <p:spPr>
          <a:xfrm>
            <a:off x="-1" y="1"/>
            <a:ext cx="12207871" cy="6858000"/>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6115074" y="5403868"/>
            <a:ext cx="6061876" cy="1176445"/>
          </a:xfrm>
          <a:prstGeom prst="rect">
            <a:avLst/>
          </a:prstGeom>
        </p:spPr>
        <p:txBody>
          <a:bodyPr anchor="t">
            <a:normAutofit/>
          </a:bodyPr>
          <a:lstStyle>
            <a:lvl1pPr>
              <a:defRPr sz="3000">
                <a:solidFill>
                  <a:schemeClr val="bg1"/>
                </a:solidFill>
              </a:defRPr>
            </a:lvl1pPr>
          </a:lstStyle>
          <a:p>
            <a:r>
              <a:t>Title Text</a:t>
            </a:r>
          </a:p>
        </p:txBody>
      </p:sp>
      <p:pic>
        <p:nvPicPr>
          <p:cNvPr id="10" name="Picture 9">
            <a:extLst>
              <a:ext uri="{FF2B5EF4-FFF2-40B4-BE49-F238E27FC236}">
                <a16:creationId xmlns:a16="http://schemas.microsoft.com/office/drawing/2014/main" id="{6ECC7355-6088-47FE-ABB4-15A95A4593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1" name="TextBox 10">
            <a:extLst>
              <a:ext uri="{FF2B5EF4-FFF2-40B4-BE49-F238E27FC236}">
                <a16:creationId xmlns:a16="http://schemas.microsoft.com/office/drawing/2014/main" id="{988E7D74-22D9-44D4-9A00-0DE8024AC50A}"/>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pical Slide">
    <p:spTree>
      <p:nvGrpSpPr>
        <p:cNvPr id="1" name=""/>
        <p:cNvGrpSpPr/>
        <p:nvPr/>
      </p:nvGrpSpPr>
      <p:grpSpPr>
        <a:xfrm>
          <a:off x="0" y="0"/>
          <a:ext cx="0" cy="0"/>
          <a:chOff x="0" y="0"/>
          <a:chExt cx="0" cy="0"/>
        </a:xfrm>
      </p:grpSpPr>
      <p:sp>
        <p:nvSpPr>
          <p:cNvPr id="33" name="Shape 33"/>
          <p:cNvSpPr>
            <a:spLocks noGrp="1"/>
          </p:cNvSpPr>
          <p:nvPr>
            <p:ph type="body" idx="1"/>
          </p:nvPr>
        </p:nvSpPr>
        <p:spPr>
          <a:xfrm>
            <a:off x="844330" y="1594884"/>
            <a:ext cx="10500165" cy="454010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title"/>
          </p:nvPr>
        </p:nvSpPr>
        <p:spPr>
          <a:xfrm>
            <a:off x="844330" y="57150"/>
            <a:ext cx="10500165" cy="1059094"/>
          </a:xfrm>
          <a:prstGeom prst="rect">
            <a:avLst/>
          </a:prstGeom>
        </p:spPr>
        <p:txBody>
          <a:bodyPr/>
          <a:lstStyle/>
          <a:p>
            <a:r>
              <a:t>Title Text</a:t>
            </a:r>
          </a:p>
        </p:txBody>
      </p:sp>
      <p:sp>
        <p:nvSpPr>
          <p:cNvPr id="10" name="Shape 5">
            <a:extLst>
              <a:ext uri="{FF2B5EF4-FFF2-40B4-BE49-F238E27FC236}">
                <a16:creationId xmlns:a16="http://schemas.microsoft.com/office/drawing/2014/main" id="{ADBF0A27-2FB8-4028-A8C5-1D2F1B29207A}"/>
              </a:ext>
            </a:extLst>
          </p:cNvPr>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BA6A39-951F-BD45-AA45-DD8522B5C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9" name="Picture 8">
            <a:extLst>
              <a:ext uri="{FF2B5EF4-FFF2-40B4-BE49-F238E27FC236}">
                <a16:creationId xmlns:a16="http://schemas.microsoft.com/office/drawing/2014/main" id="{504C6757-3020-4025-A3DD-6B982DC18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5" name="TextBox 14">
            <a:extLst>
              <a:ext uri="{FF2B5EF4-FFF2-40B4-BE49-F238E27FC236}">
                <a16:creationId xmlns:a16="http://schemas.microsoft.com/office/drawing/2014/main" id="{C3179CE8-7F40-4E01-A677-05E7C6108643}"/>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41937511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EBEB1D-E51E-4441-8105-5A52DD9E5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13" name="Picture 12">
            <a:extLst>
              <a:ext uri="{FF2B5EF4-FFF2-40B4-BE49-F238E27FC236}">
                <a16:creationId xmlns:a16="http://schemas.microsoft.com/office/drawing/2014/main" id="{5BAF08EA-EF77-45E6-A9F6-83C4F515F5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4" name="TextBox 13">
            <a:extLst>
              <a:ext uri="{FF2B5EF4-FFF2-40B4-BE49-F238E27FC236}">
                <a16:creationId xmlns:a16="http://schemas.microsoft.com/office/drawing/2014/main" id="{4A32DB8A-BB72-41AB-860C-E8ADCDECECBC}"/>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7939406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8DF6C-BC48-5249-B531-59F59A9AB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8" name="Picture 7">
            <a:extLst>
              <a:ext uri="{FF2B5EF4-FFF2-40B4-BE49-F238E27FC236}">
                <a16:creationId xmlns:a16="http://schemas.microsoft.com/office/drawing/2014/main" id="{0620F95A-5DA8-416E-AE48-A52E472F4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2" name="TextBox 11">
            <a:extLst>
              <a:ext uri="{FF2B5EF4-FFF2-40B4-BE49-F238E27FC236}">
                <a16:creationId xmlns:a16="http://schemas.microsoft.com/office/drawing/2014/main" id="{A2251E4C-8864-4992-AAEB-0B8208E00725}"/>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5813201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ADE48-77AB-2747-AE9B-C241BDA5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EC5B9D88-8381-487E-BF15-BBB357680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ED7CE2BE-D9FC-45C3-8E32-E9ECE1BE1EB6}"/>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34506470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880EA-8CA3-FB4A-A764-204341B70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1BF6FE51-0268-40AF-A7B6-7D6E9BCB62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80378D72-4308-41F0-BEBD-0C67DDD98690}"/>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26678674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56CBE-B56C-1247-A66E-61E659716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B1CE3619-FF33-4A1A-9423-05E1D63A0E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A529025E-0F04-4D52-8C49-3309044F38EB}"/>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20573261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27202-FBB4-BF46-A2E7-B496A65239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AE057CB8-ECE0-4B4B-BF3E-C73CF05365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FCFE8A6C-9D9B-4353-92A8-3FC3E83E820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2022 Sharecare, Inc.</a:t>
            </a:r>
          </a:p>
        </p:txBody>
      </p:sp>
    </p:spTree>
    <p:extLst>
      <p:ext uri="{BB962C8B-B14F-4D97-AF65-F5344CB8AC3E}">
        <p14:creationId xmlns:p14="http://schemas.microsoft.com/office/powerpoint/2010/main" val="11199772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330" y="60490"/>
            <a:ext cx="10500165" cy="10549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dirty="0"/>
          </a:p>
        </p:txBody>
      </p:sp>
      <p:sp>
        <p:nvSpPr>
          <p:cNvPr id="5" name="Shape 5"/>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
        <p:nvSpPr>
          <p:cNvPr id="6" name="Shape 6"/>
          <p:cNvSpPr>
            <a:spLocks noGrp="1"/>
          </p:cNvSpPr>
          <p:nvPr>
            <p:ph type="body" idx="1"/>
          </p:nvPr>
        </p:nvSpPr>
        <p:spPr>
          <a:xfrm>
            <a:off x="844330" y="1619250"/>
            <a:ext cx="10500165"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0075" y="6454575"/>
            <a:ext cx="1192804" cy="157245"/>
          </a:xfrm>
          <a:prstGeom prst="rect">
            <a:avLst/>
          </a:prstGeom>
        </p:spPr>
      </p:pic>
      <p:sp>
        <p:nvSpPr>
          <p:cNvPr id="9" name="TextBox 8">
            <a:extLst>
              <a:ext uri="{FF2B5EF4-FFF2-40B4-BE49-F238E27FC236}">
                <a16:creationId xmlns:a16="http://schemas.microsoft.com/office/drawing/2014/main" id="{E4BCD98E-82C4-43FD-80AF-0B2ED416506F}"/>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lumMod val="50000"/>
                  </a:schemeClr>
                </a:solidFill>
                <a:effectLst/>
                <a:uFillTx/>
                <a:latin typeface="Arial" charset="0"/>
                <a:ea typeface="Arial" charset="0"/>
                <a:cs typeface="Arial" charset="0"/>
                <a:sym typeface="Proxima Nova"/>
              </a:rPr>
              <a:t>© 2022 Sharecare, Inc.</a:t>
            </a:r>
            <a:endPar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3" r:id="rId11"/>
  </p:sldLayoutIdLst>
  <p:transition spd="med"/>
  <p:hf hdr="0" ftr="0" dt="0"/>
  <p:txStyles>
    <p:titleStyle>
      <a:lvl1pPr marL="0" marR="0" indent="0" algn="l" defTabSz="412667" rtl="0" latinLnBrk="0">
        <a:lnSpc>
          <a:spcPct val="100000"/>
        </a:lnSpc>
        <a:spcBef>
          <a:spcPts val="0"/>
        </a:spcBef>
        <a:spcAft>
          <a:spcPts val="0"/>
        </a:spcAft>
        <a:buClrTx/>
        <a:buSzTx/>
        <a:buFontTx/>
        <a:buNone/>
        <a:tabLst/>
        <a:defRPr sz="3699" b="1" i="0" u="none" strike="noStrike" cap="none" spc="0" baseline="0">
          <a:ln>
            <a:noFill/>
          </a:ln>
          <a:solidFill>
            <a:srgbClr val="000000"/>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p:titleStyle>
    <p:body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p:bodyStyle>
    <p:otherStyle>
      <a:lvl1pPr marL="0" marR="0" indent="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1pPr>
      <a:lvl2pPr marL="0" marR="0" indent="11427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2pPr>
      <a:lvl3pPr marL="0" marR="0" indent="228554"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3pPr>
      <a:lvl4pPr marL="0" marR="0" indent="342831"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4pPr>
      <a:lvl5pPr marL="0" marR="0" indent="457109"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5pPr>
      <a:lvl6pPr marL="0" marR="0" indent="571386"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6pPr>
      <a:lvl7pPr marL="0" marR="0" indent="685663"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7pPr>
      <a:lvl8pPr marL="0" marR="0" indent="79994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8pPr>
      <a:lvl9pPr marL="0" marR="0" indent="91421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ewellshbp.sharecare.com/sign-in?cmpid=sc3-re-ga-da-02-pscsheet-01012020" TargetMode="External"/><Relationship Id="rId5" Type="http://schemas.openxmlformats.org/officeDocument/2006/relationships/hyperlink" Target="https://bewellshbp.sharecare.com/create-account?cmpid=sc3-aq-ga-da-01-pscsheet-01012020"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eWellSHBP.events@sharecare.com"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
            <a:extLst>
              <a:ext uri="{FF2B5EF4-FFF2-40B4-BE49-F238E27FC236}">
                <a16:creationId xmlns:a16="http://schemas.microsoft.com/office/drawing/2014/main" id="{D4CC8D8E-8611-48E1-A923-12DAC6F92EE2}"/>
              </a:ext>
            </a:extLst>
          </p:cNvPr>
          <p:cNvSpPr/>
          <p:nvPr/>
        </p:nvSpPr>
        <p:spPr>
          <a:xfrm flipV="1">
            <a:off x="1065978" y="4364021"/>
            <a:ext cx="0" cy="1525257"/>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7" name="Picture 6">
            <a:extLst>
              <a:ext uri="{FF2B5EF4-FFF2-40B4-BE49-F238E27FC236}">
                <a16:creationId xmlns:a16="http://schemas.microsoft.com/office/drawing/2014/main" id="{F07A6E9F-E55D-4E42-AFDE-F33FD14A9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65" y="4181726"/>
            <a:ext cx="2530356" cy="335096"/>
          </a:xfrm>
          <a:prstGeom prst="rect">
            <a:avLst/>
          </a:prstGeom>
        </p:spPr>
      </p:pic>
      <p:sp>
        <p:nvSpPr>
          <p:cNvPr id="12" name="Title 1">
            <a:extLst>
              <a:ext uri="{FF2B5EF4-FFF2-40B4-BE49-F238E27FC236}">
                <a16:creationId xmlns:a16="http://schemas.microsoft.com/office/drawing/2014/main" id="{E1619D9E-312E-4753-8DDA-6D5830FA3BAF}"/>
              </a:ext>
            </a:extLst>
          </p:cNvPr>
          <p:cNvSpPr>
            <a:spLocks noGrp="1"/>
          </p:cNvSpPr>
          <p:nvPr>
            <p:ph type="title"/>
          </p:nvPr>
        </p:nvSpPr>
        <p:spPr>
          <a:xfrm>
            <a:off x="1289965" y="4465117"/>
            <a:ext cx="5449863" cy="651414"/>
          </a:xfrm>
        </p:spPr>
        <p:txBody>
          <a:bodyPr>
            <a:normAutofit fontScale="90000"/>
          </a:bodyPr>
          <a:lstStyle/>
          <a:p>
            <a:r>
              <a:rPr lang="en-US" sz="3600" dirty="0">
                <a:latin typeface="Proxima Nova"/>
              </a:rPr>
              <a:t>State Health Benefit Plan</a:t>
            </a:r>
            <a:br>
              <a:rPr lang="en-US" sz="2400" dirty="0">
                <a:latin typeface="Proxima Nova"/>
              </a:rPr>
            </a:br>
            <a:br>
              <a:rPr lang="en-US" sz="2400" dirty="0">
                <a:latin typeface="Proxima Nova"/>
              </a:rPr>
            </a:br>
            <a:br>
              <a:rPr lang="en-US" sz="2400" dirty="0"/>
            </a:br>
            <a:endParaRPr lang="en-US" sz="2400" dirty="0"/>
          </a:p>
        </p:txBody>
      </p:sp>
      <p:sp>
        <p:nvSpPr>
          <p:cNvPr id="13" name="Title 1">
            <a:extLst>
              <a:ext uri="{FF2B5EF4-FFF2-40B4-BE49-F238E27FC236}">
                <a16:creationId xmlns:a16="http://schemas.microsoft.com/office/drawing/2014/main" id="{A0594883-C143-4E13-B3D9-A0C1F30219C0}"/>
              </a:ext>
            </a:extLst>
          </p:cNvPr>
          <p:cNvSpPr txBox="1">
            <a:spLocks/>
          </p:cNvSpPr>
          <p:nvPr/>
        </p:nvSpPr>
        <p:spPr>
          <a:xfrm>
            <a:off x="1289965" y="5116531"/>
            <a:ext cx="6219884" cy="1860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l" defTabSz="412667" rtl="0" latinLnBrk="0">
              <a:lnSpc>
                <a:spcPct val="100000"/>
              </a:lnSpc>
              <a:spcBef>
                <a:spcPts val="0"/>
              </a:spcBef>
              <a:spcAft>
                <a:spcPts val="0"/>
              </a:spcAft>
              <a:buClrTx/>
              <a:buSzTx/>
              <a:buFontTx/>
              <a:buNone/>
              <a:tabLst/>
              <a:defRPr sz="3000" b="1" i="0" u="none" strike="noStrike" cap="none" spc="0" baseline="0">
                <a:ln>
                  <a:noFill/>
                </a:ln>
                <a:solidFill>
                  <a:schemeClr val="bg1"/>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a:lstStyle>
          <a:p>
            <a:pPr hangingPunct="1"/>
            <a:r>
              <a:rPr lang="en-US" sz="2400" dirty="0">
                <a:latin typeface="Proxima Nova"/>
              </a:rPr>
              <a:t>Flu Site Coordinator Training</a:t>
            </a:r>
            <a:br>
              <a:rPr lang="en-US" sz="2400" dirty="0">
                <a:latin typeface="Proxima Nova"/>
              </a:rPr>
            </a:br>
            <a:r>
              <a:rPr lang="en-US" sz="1800" dirty="0">
                <a:latin typeface="Proxima Nova"/>
              </a:rPr>
              <a:t>Kyle Cheuvront</a:t>
            </a:r>
            <a:br>
              <a:rPr lang="en-US" sz="1800" dirty="0">
                <a:latin typeface="Proxima Nova"/>
              </a:rPr>
            </a:br>
            <a:r>
              <a:rPr lang="en-US" sz="1800" dirty="0">
                <a:latin typeface="Proxima Nova"/>
              </a:rPr>
              <a:t>TBD</a:t>
            </a:r>
            <a:br>
              <a:rPr lang="en-US" sz="2400" dirty="0"/>
            </a:br>
            <a:endParaRPr lang="en-US" sz="2400" dirty="0"/>
          </a:p>
        </p:txBody>
      </p:sp>
    </p:spTree>
    <p:extLst>
      <p:ext uri="{BB962C8B-B14F-4D97-AF65-F5344CB8AC3E}">
        <p14:creationId xmlns:p14="http://schemas.microsoft.com/office/powerpoint/2010/main" val="210176519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7339" y="1987341"/>
            <a:ext cx="9622057" cy="4117280"/>
          </a:xfrm>
        </p:spPr>
        <p:txBody>
          <a:bodyPr>
            <a:normAutofit/>
          </a:bodyPr>
          <a:lstStyle/>
          <a:p>
            <a:pPr>
              <a:spcBef>
                <a:spcPts val="0"/>
              </a:spcBef>
            </a:pPr>
            <a:endParaRPr lang="en-US" sz="2800" dirty="0">
              <a:solidFill>
                <a:schemeClr val="bg1">
                  <a:lumMod val="50000"/>
                </a:schemeClr>
              </a:solidFill>
              <a:latin typeface="Proxima Nova"/>
            </a:endParaRP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You must have 40 or more registered participants to host an event</a:t>
            </a: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Standard event hours: Monday-Friday 7:00am-7:00pm ET</a:t>
            </a: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Event dates, times and locations must be scheduled and confirmed prior to the event</a:t>
            </a: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Quest will provide nurses </a:t>
            </a: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One nurse can administer 15 shots per hour</a:t>
            </a:r>
          </a:p>
          <a:p>
            <a:pPr marL="742950" lvl="1" indent="-285750">
              <a:lnSpc>
                <a:spcPct val="120000"/>
              </a:lnSpc>
              <a:spcBef>
                <a:spcPts val="0"/>
              </a:spcBef>
              <a:buFont typeface="Arial" panose="020B0604020202020204" pitchFamily="34" charset="0"/>
              <a:buChar char="•"/>
            </a:pPr>
            <a:r>
              <a:rPr lang="en-US" sz="2200" dirty="0">
                <a:latin typeface="Proxima Nova"/>
                <a:ea typeface="ＭＳ Ｐゴシック" pitchFamily="34" charset="-128"/>
              </a:rPr>
              <a:t>The event hours and number of nurses depend on how much space is available and how many participants have scheduled appointments</a:t>
            </a:r>
          </a:p>
        </p:txBody>
      </p:sp>
      <p:sp>
        <p:nvSpPr>
          <p:cNvPr id="3" name="Title 2"/>
          <p:cNvSpPr>
            <a:spLocks noGrp="1"/>
          </p:cNvSpPr>
          <p:nvPr>
            <p:ph type="title"/>
          </p:nvPr>
        </p:nvSpPr>
        <p:spPr>
          <a:xfrm>
            <a:off x="289932" y="57150"/>
            <a:ext cx="11054563" cy="1059094"/>
          </a:xfrm>
        </p:spPr>
        <p:txBody>
          <a:bodyPr>
            <a:normAutofit/>
          </a:bodyPr>
          <a:lstStyle/>
          <a:p>
            <a:r>
              <a:rPr lang="en-US" sz="4000" b="0" dirty="0">
                <a:latin typeface="+mj-lt"/>
              </a:rPr>
              <a:t>SHBP-sponsored Flu shot onsite events</a:t>
            </a:r>
          </a:p>
        </p:txBody>
      </p:sp>
      <p:sp>
        <p:nvSpPr>
          <p:cNvPr id="5" name="Slide Number Placeholder 4">
            <a:extLst>
              <a:ext uri="{FF2B5EF4-FFF2-40B4-BE49-F238E27FC236}">
                <a16:creationId xmlns:a16="http://schemas.microsoft.com/office/drawing/2014/main" id="{3C46F680-E625-490B-A0A7-647715AAE870}"/>
              </a:ext>
            </a:extLst>
          </p:cNvPr>
          <p:cNvSpPr>
            <a:spLocks noGrp="1"/>
          </p:cNvSpPr>
          <p:nvPr>
            <p:ph type="sldNum" sz="quarter" idx="2"/>
          </p:nvPr>
        </p:nvSpPr>
        <p:spPr/>
        <p:txBody>
          <a:bodyPr/>
          <a:lstStyle/>
          <a:p>
            <a:fld id="{86CB4B4D-7CA3-9044-876B-883B54F8677D}" type="slidenum">
              <a:rPr lang="en-US" smtClean="0"/>
              <a:t>10</a:t>
            </a:fld>
            <a:endParaRPr lang="en-US" dirty="0"/>
          </a:p>
        </p:txBody>
      </p:sp>
      <p:sp>
        <p:nvSpPr>
          <p:cNvPr id="4" name="TextBox 3">
            <a:extLst>
              <a:ext uri="{FF2B5EF4-FFF2-40B4-BE49-F238E27FC236}">
                <a16:creationId xmlns:a16="http://schemas.microsoft.com/office/drawing/2014/main" id="{DCD41AF0-9D91-4583-9CFB-7F5B8FD00522}"/>
              </a:ext>
            </a:extLst>
          </p:cNvPr>
          <p:cNvSpPr txBox="1"/>
          <p:nvPr/>
        </p:nvSpPr>
        <p:spPr>
          <a:xfrm>
            <a:off x="2090355" y="1158656"/>
            <a:ext cx="771966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3000" i="1" dirty="0">
                <a:solidFill>
                  <a:srgbClr val="1ABA9C"/>
                </a:solidFill>
              </a:rPr>
              <a:t>Flu shot events will occur between September 17th-December 2nd, 2024</a:t>
            </a:r>
          </a:p>
        </p:txBody>
      </p:sp>
    </p:spTree>
    <p:extLst>
      <p:ext uri="{BB962C8B-B14F-4D97-AF65-F5344CB8AC3E}">
        <p14:creationId xmlns:p14="http://schemas.microsoft.com/office/powerpoint/2010/main" val="26839156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9963" y="972431"/>
            <a:ext cx="6549230" cy="1446574"/>
          </a:xfrm>
        </p:spPr>
        <p:txBody>
          <a:bodyPr>
            <a:normAutofit/>
          </a:bodyPr>
          <a:lstStyle/>
          <a:p>
            <a:pPr marL="0" indent="0">
              <a:lnSpc>
                <a:spcPct val="110000"/>
              </a:lnSpc>
              <a:spcBef>
                <a:spcPts val="0"/>
              </a:spcBef>
              <a:buNone/>
            </a:pPr>
            <a:r>
              <a:rPr lang="en-US" sz="2600" i="1" dirty="0">
                <a:solidFill>
                  <a:srgbClr val="1ABA9C"/>
                </a:solidFill>
                <a:latin typeface="Proxima Nova"/>
              </a:rPr>
              <a:t>Marketing items can be found here:</a:t>
            </a:r>
          </a:p>
          <a:p>
            <a:pPr marL="0" indent="0">
              <a:lnSpc>
                <a:spcPct val="110000"/>
              </a:lnSpc>
              <a:spcBef>
                <a:spcPts val="0"/>
              </a:spcBef>
              <a:buNone/>
            </a:pPr>
            <a:r>
              <a:rPr lang="en-US" sz="2400" dirty="0">
                <a:solidFill>
                  <a:srgbClr val="1ABA9C"/>
                </a:solidFill>
                <a:latin typeface="Proxima Nova"/>
              </a:rPr>
              <a:t>www.BeWellSHBP.com/screenings-support</a:t>
            </a:r>
          </a:p>
        </p:txBody>
      </p:sp>
      <p:sp>
        <p:nvSpPr>
          <p:cNvPr id="3" name="Title 2"/>
          <p:cNvSpPr>
            <a:spLocks noGrp="1"/>
          </p:cNvSpPr>
          <p:nvPr>
            <p:ph type="title"/>
          </p:nvPr>
        </p:nvSpPr>
        <p:spPr>
          <a:xfrm>
            <a:off x="334538" y="57150"/>
            <a:ext cx="11009958" cy="1059094"/>
          </a:xfrm>
        </p:spPr>
        <p:txBody>
          <a:bodyPr>
            <a:normAutofit/>
          </a:bodyPr>
          <a:lstStyle/>
          <a:p>
            <a:r>
              <a:rPr lang="en-US" sz="4000" b="0" dirty="0">
                <a:latin typeface="+mj-lt"/>
              </a:rPr>
              <a:t>Marketing – Event Support Documents</a:t>
            </a:r>
          </a:p>
        </p:txBody>
      </p:sp>
      <p:sp>
        <p:nvSpPr>
          <p:cNvPr id="7" name="TextBox 6">
            <a:extLst>
              <a:ext uri="{FF2B5EF4-FFF2-40B4-BE49-F238E27FC236}">
                <a16:creationId xmlns:a16="http://schemas.microsoft.com/office/drawing/2014/main" id="{E9D05DAB-3312-401F-ACED-05A7D3EDD80F}"/>
              </a:ext>
            </a:extLst>
          </p:cNvPr>
          <p:cNvSpPr txBox="1"/>
          <p:nvPr/>
        </p:nvSpPr>
        <p:spPr>
          <a:xfrm>
            <a:off x="442329" y="4047222"/>
            <a:ext cx="5397188"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defTabSz="825500"/>
            <a:r>
              <a:rPr lang="en-US" sz="2200" dirty="0">
                <a:solidFill>
                  <a:srgbClr val="1ABA9C"/>
                </a:solidFill>
              </a:rPr>
              <a:t>These include:</a:t>
            </a:r>
            <a:endParaRPr kumimoji="0" lang="en-US" sz="2200" b="0" i="0" strike="noStrike" cap="none" spc="0" normalizeH="0" baseline="0" dirty="0">
              <a:ln>
                <a:noFill/>
              </a:ln>
              <a:solidFill>
                <a:srgbClr val="1ABA9C"/>
              </a:solidFill>
              <a:effectLst/>
              <a:uFillTx/>
              <a:sym typeface="Proxima Nova"/>
            </a:endParaRP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How to schedule document</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Site Coordinator Training</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Directional Arrow Signs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Event Room Signs</a:t>
            </a:r>
            <a:endPar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5" name="Slide Number Placeholder 4">
            <a:extLst>
              <a:ext uri="{FF2B5EF4-FFF2-40B4-BE49-F238E27FC236}">
                <a16:creationId xmlns:a16="http://schemas.microsoft.com/office/drawing/2014/main" id="{59D56A96-BF32-4A88-AB75-DD2404A17EDC}"/>
              </a:ext>
            </a:extLst>
          </p:cNvPr>
          <p:cNvSpPr>
            <a:spLocks noGrp="1"/>
          </p:cNvSpPr>
          <p:nvPr>
            <p:ph type="sldNum" sz="quarter" idx="2"/>
          </p:nvPr>
        </p:nvSpPr>
        <p:spPr/>
        <p:txBody>
          <a:bodyPr/>
          <a:lstStyle/>
          <a:p>
            <a:fld id="{86CB4B4D-7CA3-9044-876B-883B54F8677D}" type="slidenum">
              <a:rPr lang="en-US" smtClean="0"/>
              <a:t>11</a:t>
            </a:fld>
            <a:endParaRPr lang="en-US" dirty="0"/>
          </a:p>
        </p:txBody>
      </p:sp>
      <p:pic>
        <p:nvPicPr>
          <p:cNvPr id="8" name="Picture 7">
            <a:extLst>
              <a:ext uri="{FF2B5EF4-FFF2-40B4-BE49-F238E27FC236}">
                <a16:creationId xmlns:a16="http://schemas.microsoft.com/office/drawing/2014/main" id="{A947F52B-2D61-4D62-AAFE-8B239CBAD673}"/>
              </a:ext>
            </a:extLst>
          </p:cNvPr>
          <p:cNvPicPr>
            <a:picLocks noChangeAspect="1"/>
          </p:cNvPicPr>
          <p:nvPr/>
        </p:nvPicPr>
        <p:blipFill>
          <a:blip r:embed="rId3"/>
          <a:stretch>
            <a:fillRect/>
          </a:stretch>
        </p:blipFill>
        <p:spPr>
          <a:xfrm>
            <a:off x="587828" y="1917502"/>
            <a:ext cx="4836013" cy="1621889"/>
          </a:xfrm>
          <a:prstGeom prst="rect">
            <a:avLst/>
          </a:prstGeom>
        </p:spPr>
      </p:pic>
    </p:spTree>
    <p:extLst>
      <p:ext uri="{BB962C8B-B14F-4D97-AF65-F5344CB8AC3E}">
        <p14:creationId xmlns:p14="http://schemas.microsoft.com/office/powerpoint/2010/main" val="7181537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A0F62D-8445-4A0C-9AEA-5C0BCFCDBF7A}"/>
              </a:ext>
            </a:extLst>
          </p:cNvPr>
          <p:cNvSpPr>
            <a:spLocks noGrp="1"/>
          </p:cNvSpPr>
          <p:nvPr>
            <p:ph type="title"/>
          </p:nvPr>
        </p:nvSpPr>
        <p:spPr/>
        <p:txBody>
          <a:bodyPr/>
          <a:lstStyle/>
          <a:p>
            <a:r>
              <a:rPr lang="en-US" sz="4000" dirty="0"/>
              <a:t>Execution</a:t>
            </a:r>
            <a:r>
              <a:rPr lang="en-US" dirty="0"/>
              <a:t>: Participant Launch</a:t>
            </a:r>
          </a:p>
        </p:txBody>
      </p:sp>
    </p:spTree>
    <p:extLst>
      <p:ext uri="{BB962C8B-B14F-4D97-AF65-F5344CB8AC3E}">
        <p14:creationId xmlns:p14="http://schemas.microsoft.com/office/powerpoint/2010/main" val="2937551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84224" y="1029948"/>
            <a:ext cx="11327941" cy="1059094"/>
          </a:xfrm>
        </p:spPr>
        <p:txBody>
          <a:bodyPr>
            <a:normAutofit/>
          </a:bodyPr>
          <a:lstStyle/>
          <a:p>
            <a:pPr marL="0" indent="0">
              <a:buNone/>
            </a:pPr>
            <a:r>
              <a:rPr lang="en-US" sz="2700" dirty="0">
                <a:solidFill>
                  <a:srgbClr val="1ABA9C"/>
                </a:solidFill>
                <a:latin typeface="Proxima Nova"/>
              </a:rPr>
              <a:t>Participant Login:</a:t>
            </a:r>
          </a:p>
          <a:p>
            <a:pPr marL="0" indent="0">
              <a:spcBef>
                <a:spcPts val="600"/>
              </a:spcBef>
              <a:buNone/>
            </a:pPr>
            <a:endParaRPr lang="en-US" sz="2200" dirty="0">
              <a:solidFill>
                <a:schemeClr val="tx1"/>
              </a:solidFill>
              <a:latin typeface="Proxima Nova"/>
            </a:endParaRPr>
          </a:p>
          <a:p>
            <a:pPr>
              <a:spcBef>
                <a:spcPts val="0"/>
              </a:spcBef>
            </a:pPr>
            <a:endParaRPr lang="en-US" sz="2000" dirty="0">
              <a:solidFill>
                <a:schemeClr val="tx1"/>
              </a:solidFill>
              <a:latin typeface="Proxima Nova"/>
            </a:endParaRPr>
          </a:p>
        </p:txBody>
      </p:sp>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a:xfrm>
            <a:off x="5855595" y="6121984"/>
            <a:ext cx="278924" cy="287258"/>
          </a:xfrm>
        </p:spPr>
        <p:txBody>
          <a:bodyPr/>
          <a:lstStyle/>
          <a:p>
            <a:fld id="{86CB4B4D-7CA3-9044-876B-883B54F8677D}" type="slidenum">
              <a:rPr lang="en-US" smtClean="0"/>
              <a:t>13</a:t>
            </a:fld>
            <a:endParaRPr lang="en-US" dirty="0"/>
          </a:p>
        </p:txBody>
      </p:sp>
      <p:pic>
        <p:nvPicPr>
          <p:cNvPr id="4" name="Picture 3">
            <a:extLst>
              <a:ext uri="{FF2B5EF4-FFF2-40B4-BE49-F238E27FC236}">
                <a16:creationId xmlns:a16="http://schemas.microsoft.com/office/drawing/2014/main" id="{2D991199-FF77-47ED-A3C2-1B1F55AABC98}"/>
              </a:ext>
            </a:extLst>
          </p:cNvPr>
          <p:cNvPicPr>
            <a:picLocks noChangeAspect="1"/>
          </p:cNvPicPr>
          <p:nvPr/>
        </p:nvPicPr>
        <p:blipFill>
          <a:blip r:embed="rId3"/>
          <a:stretch>
            <a:fillRect/>
          </a:stretch>
        </p:blipFill>
        <p:spPr>
          <a:xfrm>
            <a:off x="6812288" y="2256432"/>
            <a:ext cx="2790701" cy="2425803"/>
          </a:xfrm>
          <a:prstGeom prst="rect">
            <a:avLst/>
          </a:prstGeom>
          <a:ln>
            <a:solidFill>
              <a:schemeClr val="tx1"/>
            </a:solidFill>
          </a:ln>
        </p:spPr>
      </p:pic>
      <p:pic>
        <p:nvPicPr>
          <p:cNvPr id="8" name="Picture 7">
            <a:extLst>
              <a:ext uri="{FF2B5EF4-FFF2-40B4-BE49-F238E27FC236}">
                <a16:creationId xmlns:a16="http://schemas.microsoft.com/office/drawing/2014/main" id="{580C2F78-2230-4B37-B91A-9DC1B1336371}"/>
              </a:ext>
            </a:extLst>
          </p:cNvPr>
          <p:cNvPicPr>
            <a:picLocks noChangeAspect="1"/>
          </p:cNvPicPr>
          <p:nvPr/>
        </p:nvPicPr>
        <p:blipFill>
          <a:blip r:embed="rId4"/>
          <a:stretch>
            <a:fillRect/>
          </a:stretch>
        </p:blipFill>
        <p:spPr>
          <a:xfrm>
            <a:off x="2253544" y="2216517"/>
            <a:ext cx="2443164" cy="3559011"/>
          </a:xfrm>
          <a:prstGeom prst="rect">
            <a:avLst/>
          </a:prstGeom>
          <a:ln>
            <a:solidFill>
              <a:schemeClr val="tx1"/>
            </a:solidFill>
          </a:ln>
        </p:spPr>
      </p:pic>
      <p:sp>
        <p:nvSpPr>
          <p:cNvPr id="10" name="TextBox 9">
            <a:extLst>
              <a:ext uri="{FF2B5EF4-FFF2-40B4-BE49-F238E27FC236}">
                <a16:creationId xmlns:a16="http://schemas.microsoft.com/office/drawing/2014/main" id="{579B3776-3D6F-4347-9162-A05F17BDD146}"/>
              </a:ext>
            </a:extLst>
          </p:cNvPr>
          <p:cNvSpPr txBox="1"/>
          <p:nvPr/>
        </p:nvSpPr>
        <p:spPr>
          <a:xfrm>
            <a:off x="1961891" y="1626612"/>
            <a:ext cx="3026470"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dirty="0">
                <a:solidFill>
                  <a:schemeClr val="tx1"/>
                </a:solidFill>
              </a:rPr>
              <a:t>New Users: </a:t>
            </a:r>
            <a:r>
              <a:rPr lang="en-US" sz="2000" u="sng" dirty="0">
                <a:solidFill>
                  <a:schemeClr val="tx1"/>
                </a:solidFill>
                <a:hlinkClick r:id="rId5"/>
              </a:rPr>
              <a:t>R</a:t>
            </a:r>
            <a:r>
              <a:rPr lang="en-US" sz="2000" u="sng" dirty="0">
                <a:hlinkClick r:id="rId5"/>
              </a:rPr>
              <a:t>egister here</a:t>
            </a:r>
            <a:r>
              <a:rPr lang="en-US" sz="2000" dirty="0">
                <a:hlinkClick r:id="rId5"/>
              </a:rPr>
              <a:t> </a:t>
            </a:r>
            <a:endParaRPr lang="en-US" sz="2000" dirty="0">
              <a:solidFill>
                <a:schemeClr val="tx1"/>
              </a:solidFill>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11" name="Rectangle 10">
            <a:extLst>
              <a:ext uri="{FF2B5EF4-FFF2-40B4-BE49-F238E27FC236}">
                <a16:creationId xmlns:a16="http://schemas.microsoft.com/office/drawing/2014/main" id="{CDFEADB1-FD27-48E9-93CE-354DE8B587A2}"/>
              </a:ext>
            </a:extLst>
          </p:cNvPr>
          <p:cNvSpPr/>
          <p:nvPr/>
        </p:nvSpPr>
        <p:spPr>
          <a:xfrm>
            <a:off x="6594057" y="1652012"/>
            <a:ext cx="3227165" cy="400110"/>
          </a:xfrm>
          <a:prstGeom prst="rect">
            <a:avLst/>
          </a:prstGeom>
        </p:spPr>
        <p:txBody>
          <a:bodyPr wrap="none">
            <a:spAutoFit/>
          </a:bodyPr>
          <a:lstStyle/>
          <a:p>
            <a:pPr>
              <a:spcBef>
                <a:spcPts val="600"/>
              </a:spcBef>
            </a:pPr>
            <a:r>
              <a:rPr lang="en-US" sz="2000" dirty="0">
                <a:solidFill>
                  <a:schemeClr val="tx1"/>
                </a:solidFill>
              </a:rPr>
              <a:t>Existing Users: </a:t>
            </a:r>
            <a:r>
              <a:rPr lang="en-US" sz="2000" u="sng" dirty="0">
                <a:solidFill>
                  <a:schemeClr val="tx1"/>
                </a:solidFill>
                <a:hlinkClick r:id="rId6"/>
              </a:rPr>
              <a:t>L</a:t>
            </a:r>
            <a:r>
              <a:rPr lang="en-US" sz="2000" u="sng" dirty="0">
                <a:hlinkClick r:id="rId6"/>
              </a:rPr>
              <a:t>og in here</a:t>
            </a:r>
            <a:r>
              <a:rPr lang="en-US" sz="2000" dirty="0">
                <a:hlinkClick r:id="rId6"/>
              </a:rPr>
              <a:t> </a:t>
            </a:r>
            <a:endParaRPr lang="en-US" sz="2000" dirty="0">
              <a:solidFill>
                <a:schemeClr val="tx1"/>
              </a:solidFill>
            </a:endParaRPr>
          </a:p>
        </p:txBody>
      </p:sp>
    </p:spTree>
    <p:extLst>
      <p:ext uri="{BB962C8B-B14F-4D97-AF65-F5344CB8AC3E}">
        <p14:creationId xmlns:p14="http://schemas.microsoft.com/office/powerpoint/2010/main" val="20229470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p:txBody>
          <a:bodyPr/>
          <a:lstStyle/>
          <a:p>
            <a:fld id="{86CB4B4D-7CA3-9044-876B-883B54F8677D}" type="slidenum">
              <a:rPr lang="en-US" smtClean="0"/>
              <a:t>14</a:t>
            </a:fld>
            <a:endParaRPr lang="en-US" dirty="0"/>
          </a:p>
        </p:txBody>
      </p:sp>
      <p:pic>
        <p:nvPicPr>
          <p:cNvPr id="22" name="Picture 21">
            <a:extLst>
              <a:ext uri="{FF2B5EF4-FFF2-40B4-BE49-F238E27FC236}">
                <a16:creationId xmlns:a16="http://schemas.microsoft.com/office/drawing/2014/main" id="{394EFD26-D25C-4584-BDBF-D41A24BF77E1}"/>
              </a:ext>
            </a:extLst>
          </p:cNvPr>
          <p:cNvPicPr>
            <a:picLocks noChangeAspect="1"/>
          </p:cNvPicPr>
          <p:nvPr/>
        </p:nvPicPr>
        <p:blipFill>
          <a:blip r:embed="rId3"/>
          <a:stretch>
            <a:fillRect/>
          </a:stretch>
        </p:blipFill>
        <p:spPr>
          <a:xfrm>
            <a:off x="653012" y="2105475"/>
            <a:ext cx="550740" cy="3355542"/>
          </a:xfrm>
          <a:prstGeom prst="rect">
            <a:avLst/>
          </a:prstGeom>
          <a:ln>
            <a:solidFill>
              <a:schemeClr val="tx1"/>
            </a:solidFill>
          </a:ln>
        </p:spPr>
      </p:pic>
      <p:sp>
        <p:nvSpPr>
          <p:cNvPr id="18" name="Oval 17">
            <a:extLst>
              <a:ext uri="{FF2B5EF4-FFF2-40B4-BE49-F238E27FC236}">
                <a16:creationId xmlns:a16="http://schemas.microsoft.com/office/drawing/2014/main" id="{D5A96038-B6D5-4B29-95EF-D3BCB9BD219F}"/>
              </a:ext>
            </a:extLst>
          </p:cNvPr>
          <p:cNvSpPr/>
          <p:nvPr/>
        </p:nvSpPr>
        <p:spPr>
          <a:xfrm>
            <a:off x="512585" y="4312069"/>
            <a:ext cx="818967" cy="577983"/>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87228056-8E4B-4A43-8F8F-BBFC41CA6CD6}"/>
              </a:ext>
            </a:extLst>
          </p:cNvPr>
          <p:cNvPicPr>
            <a:picLocks noChangeAspect="1"/>
          </p:cNvPicPr>
          <p:nvPr/>
        </p:nvPicPr>
        <p:blipFill>
          <a:blip r:embed="rId4"/>
          <a:stretch>
            <a:fillRect/>
          </a:stretch>
        </p:blipFill>
        <p:spPr>
          <a:xfrm>
            <a:off x="1620886" y="2219240"/>
            <a:ext cx="5233333" cy="3128012"/>
          </a:xfrm>
          <a:prstGeom prst="rect">
            <a:avLst/>
          </a:prstGeom>
          <a:ln>
            <a:solidFill>
              <a:schemeClr val="tx1"/>
            </a:solidFill>
          </a:ln>
        </p:spPr>
      </p:pic>
      <p:pic>
        <p:nvPicPr>
          <p:cNvPr id="24" name="Picture 23">
            <a:extLst>
              <a:ext uri="{FF2B5EF4-FFF2-40B4-BE49-F238E27FC236}">
                <a16:creationId xmlns:a16="http://schemas.microsoft.com/office/drawing/2014/main" id="{7A67EF96-2773-4382-BE91-77601EAA3D71}"/>
              </a:ext>
            </a:extLst>
          </p:cNvPr>
          <p:cNvPicPr>
            <a:picLocks noChangeAspect="1"/>
          </p:cNvPicPr>
          <p:nvPr/>
        </p:nvPicPr>
        <p:blipFill>
          <a:blip r:embed="rId5"/>
          <a:stretch>
            <a:fillRect/>
          </a:stretch>
        </p:blipFill>
        <p:spPr>
          <a:xfrm>
            <a:off x="7271355" y="2219240"/>
            <a:ext cx="4301822" cy="3128012"/>
          </a:xfrm>
          <a:prstGeom prst="rect">
            <a:avLst/>
          </a:prstGeom>
          <a:ln>
            <a:solidFill>
              <a:schemeClr val="tx1"/>
            </a:solidFill>
          </a:ln>
        </p:spPr>
      </p:pic>
      <p:sp>
        <p:nvSpPr>
          <p:cNvPr id="20" name="Oval 19">
            <a:extLst>
              <a:ext uri="{FF2B5EF4-FFF2-40B4-BE49-F238E27FC236}">
                <a16:creationId xmlns:a16="http://schemas.microsoft.com/office/drawing/2014/main" id="{85032822-1E01-41D5-B733-E545B4A4C7B2}"/>
              </a:ext>
            </a:extLst>
          </p:cNvPr>
          <p:cNvSpPr/>
          <p:nvPr/>
        </p:nvSpPr>
        <p:spPr>
          <a:xfrm>
            <a:off x="7271354" y="4187831"/>
            <a:ext cx="2568575" cy="91094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C6CD6AE-992B-4564-B994-89566DA35411}"/>
              </a:ext>
            </a:extLst>
          </p:cNvPr>
          <p:cNvSpPr txBox="1"/>
          <p:nvPr/>
        </p:nvSpPr>
        <p:spPr>
          <a:xfrm>
            <a:off x="1267545" y="1080665"/>
            <a:ext cx="9923133" cy="830997"/>
          </a:xfrm>
          <a:prstGeom prst="rect">
            <a:avLst/>
          </a:prstGeom>
          <a:noFill/>
        </p:spPr>
        <p:txBody>
          <a:bodyPr wrap="square" rtlCol="0">
            <a:spAutoFit/>
          </a:bodyPr>
          <a:lstStyle/>
          <a:p>
            <a:r>
              <a:rPr lang="en-US" sz="1600" dirty="0">
                <a:solidFill>
                  <a:schemeClr val="tx1"/>
                </a:solidFill>
              </a:rPr>
              <a:t>Members can access the Quest Scheduler by logging into their </a:t>
            </a:r>
            <a:r>
              <a:rPr lang="en-US" sz="1600" i="1" dirty="0">
                <a:solidFill>
                  <a:schemeClr val="tx1"/>
                </a:solidFill>
              </a:rPr>
              <a:t>Be Well SHBP </a:t>
            </a:r>
            <a:r>
              <a:rPr lang="en-US" sz="1600" dirty="0">
                <a:solidFill>
                  <a:schemeClr val="tx1"/>
                </a:solidFill>
              </a:rPr>
              <a:t>account on the Sharecare Platform. Once logged in, select the achieve icon, and then the programs tile. Next select the health screening tile to be taken to the Quest online scheduler.</a:t>
            </a:r>
          </a:p>
        </p:txBody>
      </p:sp>
      <p:sp>
        <p:nvSpPr>
          <p:cNvPr id="19" name="Oval 18">
            <a:extLst>
              <a:ext uri="{FF2B5EF4-FFF2-40B4-BE49-F238E27FC236}">
                <a16:creationId xmlns:a16="http://schemas.microsoft.com/office/drawing/2014/main" id="{5FE9229E-6EEA-48C9-8478-179E3E5741BB}"/>
              </a:ext>
            </a:extLst>
          </p:cNvPr>
          <p:cNvSpPr/>
          <p:nvPr/>
        </p:nvSpPr>
        <p:spPr>
          <a:xfrm>
            <a:off x="1493086" y="4537981"/>
            <a:ext cx="1262778" cy="704142"/>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7542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DF1EB-0E8B-4D14-90B8-3F6FA86EBE05}"/>
              </a:ext>
            </a:extLst>
          </p:cNvPr>
          <p:cNvSpPr>
            <a:spLocks noGrp="1"/>
          </p:cNvSpPr>
          <p:nvPr>
            <p:ph type="sldNum" sz="quarter" idx="2"/>
          </p:nvPr>
        </p:nvSpPr>
        <p:spPr/>
        <p:txBody>
          <a:bodyPr/>
          <a:lstStyle/>
          <a:p>
            <a:fld id="{86CB4B4D-7CA3-9044-876B-883B54F8677D}" type="slidenum">
              <a:rPr lang="en-US" smtClean="0"/>
              <a:t>15</a:t>
            </a:fld>
            <a:endParaRPr lang="en-US" dirty="0"/>
          </a:p>
        </p:txBody>
      </p:sp>
      <p:pic>
        <p:nvPicPr>
          <p:cNvPr id="5" name="Picture 4">
            <a:extLst>
              <a:ext uri="{FF2B5EF4-FFF2-40B4-BE49-F238E27FC236}">
                <a16:creationId xmlns:a16="http://schemas.microsoft.com/office/drawing/2014/main" id="{B9CE1F0C-6B21-455A-8F45-66E2B616D90C}"/>
              </a:ext>
            </a:extLst>
          </p:cNvPr>
          <p:cNvPicPr>
            <a:picLocks noChangeAspect="1"/>
          </p:cNvPicPr>
          <p:nvPr/>
        </p:nvPicPr>
        <p:blipFill>
          <a:blip r:embed="rId2"/>
          <a:stretch>
            <a:fillRect/>
          </a:stretch>
        </p:blipFill>
        <p:spPr>
          <a:xfrm>
            <a:off x="2232374" y="1774848"/>
            <a:ext cx="7714552" cy="4170240"/>
          </a:xfrm>
          <a:prstGeom prst="rect">
            <a:avLst/>
          </a:prstGeom>
        </p:spPr>
      </p:pic>
      <p:sp>
        <p:nvSpPr>
          <p:cNvPr id="6" name="Title 2">
            <a:extLst>
              <a:ext uri="{FF2B5EF4-FFF2-40B4-BE49-F238E27FC236}">
                <a16:creationId xmlns:a16="http://schemas.microsoft.com/office/drawing/2014/main" id="{4E6BC6E9-DC1A-4747-B260-44C8D90BEAE9}"/>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7" name="TextBox 6">
            <a:extLst>
              <a:ext uri="{FF2B5EF4-FFF2-40B4-BE49-F238E27FC236}">
                <a16:creationId xmlns:a16="http://schemas.microsoft.com/office/drawing/2014/main" id="{4DF9C5FE-B22A-4682-96BD-D106F9DFF5D2}"/>
              </a:ext>
            </a:extLst>
          </p:cNvPr>
          <p:cNvSpPr txBox="1"/>
          <p:nvPr/>
        </p:nvSpPr>
        <p:spPr>
          <a:xfrm>
            <a:off x="1364412" y="1116244"/>
            <a:ext cx="900599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Terms and Conditions and click </a:t>
            </a:r>
            <a:r>
              <a:rPr lang="en-US" sz="2000" b="1" dirty="0">
                <a:solidFill>
                  <a:schemeClr val="tx1"/>
                </a:solidFill>
              </a:rPr>
              <a:t>Accept &amp; Continue</a:t>
            </a:r>
          </a:p>
        </p:txBody>
      </p:sp>
    </p:spTree>
    <p:extLst>
      <p:ext uri="{BB962C8B-B14F-4D97-AF65-F5344CB8AC3E}">
        <p14:creationId xmlns:p14="http://schemas.microsoft.com/office/powerpoint/2010/main" val="37686531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22FC3-91A8-46E0-9930-50202387B854}"/>
              </a:ext>
            </a:extLst>
          </p:cNvPr>
          <p:cNvSpPr>
            <a:spLocks noGrp="1"/>
          </p:cNvSpPr>
          <p:nvPr>
            <p:ph type="sldNum" sz="quarter" idx="2"/>
          </p:nvPr>
        </p:nvSpPr>
        <p:spPr/>
        <p:txBody>
          <a:bodyPr/>
          <a:lstStyle/>
          <a:p>
            <a:fld id="{86CB4B4D-7CA3-9044-876B-883B54F8677D}" type="slidenum">
              <a:rPr lang="en-US" smtClean="0"/>
              <a:t>16</a:t>
            </a:fld>
            <a:endParaRPr lang="en-US" dirty="0"/>
          </a:p>
        </p:txBody>
      </p:sp>
      <p:sp>
        <p:nvSpPr>
          <p:cNvPr id="10" name="Title 2">
            <a:extLst>
              <a:ext uri="{FF2B5EF4-FFF2-40B4-BE49-F238E27FC236}">
                <a16:creationId xmlns:a16="http://schemas.microsoft.com/office/drawing/2014/main" id="{FDD72284-BF7A-4D20-834E-74F40912835D}"/>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11" name="TextBox 10">
            <a:extLst>
              <a:ext uri="{FF2B5EF4-FFF2-40B4-BE49-F238E27FC236}">
                <a16:creationId xmlns:a16="http://schemas.microsoft.com/office/drawing/2014/main" id="{DA931281-0D2F-401B-9D48-5EB26CB459C4}"/>
              </a:ext>
            </a:extLst>
          </p:cNvPr>
          <p:cNvSpPr txBox="1"/>
          <p:nvPr/>
        </p:nvSpPr>
        <p:spPr>
          <a:xfrm>
            <a:off x="1876579" y="1116244"/>
            <a:ext cx="7981673"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Consent, click </a:t>
            </a:r>
            <a:r>
              <a:rPr lang="en-US" sz="2000" b="1" dirty="0">
                <a:solidFill>
                  <a:schemeClr val="tx1"/>
                </a:solidFill>
              </a:rPr>
              <a:t>I accept</a:t>
            </a:r>
            <a:r>
              <a:rPr lang="en-US" sz="2000" dirty="0">
                <a:solidFill>
                  <a:schemeClr val="tx1"/>
                </a:solidFill>
              </a:rPr>
              <a:t> and then </a:t>
            </a:r>
            <a:r>
              <a:rPr lang="en-US" sz="2000" b="1" dirty="0">
                <a:solidFill>
                  <a:schemeClr val="tx1"/>
                </a:solidFill>
              </a:rPr>
              <a:t>Continue</a:t>
            </a:r>
          </a:p>
        </p:txBody>
      </p:sp>
      <p:pic>
        <p:nvPicPr>
          <p:cNvPr id="1026" name="Picture 3" descr="image002">
            <a:extLst>
              <a:ext uri="{FF2B5EF4-FFF2-40B4-BE49-F238E27FC236}">
                <a16:creationId xmlns:a16="http://schemas.microsoft.com/office/drawing/2014/main" id="{99DA64A3-2569-455B-BCFE-CA5E607EF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598" y="1757732"/>
            <a:ext cx="5538441" cy="36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69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26045" y="1116244"/>
            <a:ext cx="11071548" cy="1059094"/>
          </a:xfrm>
        </p:spPr>
        <p:txBody>
          <a:bodyPr>
            <a:normAutofit/>
          </a:bodyPr>
          <a:lstStyle/>
          <a:p>
            <a:pPr>
              <a:spcBef>
                <a:spcPts val="600"/>
              </a:spcBef>
            </a:pPr>
            <a:r>
              <a:rPr lang="en-US" sz="2000" dirty="0">
                <a:solidFill>
                  <a:schemeClr val="tx1"/>
                </a:solidFill>
                <a:latin typeface="Proxima Nova"/>
              </a:rPr>
              <a:t>Members will confirm all their information is correct, select their communication preferences, and click </a:t>
            </a:r>
            <a:r>
              <a:rPr lang="en-US" sz="2000" b="1" dirty="0">
                <a:solidFill>
                  <a:schemeClr val="tx1"/>
                </a:solidFill>
                <a:latin typeface="Proxima Nova"/>
              </a:rPr>
              <a:t>save</a:t>
            </a:r>
          </a:p>
        </p:txBody>
      </p:sp>
      <p:sp>
        <p:nvSpPr>
          <p:cNvPr id="2" name="Slide Number Placeholder 1">
            <a:extLst>
              <a:ext uri="{FF2B5EF4-FFF2-40B4-BE49-F238E27FC236}">
                <a16:creationId xmlns:a16="http://schemas.microsoft.com/office/drawing/2014/main" id="{77B23787-F6B4-47AE-9372-955B19FCCCB8}"/>
              </a:ext>
            </a:extLst>
          </p:cNvPr>
          <p:cNvSpPr>
            <a:spLocks noGrp="1"/>
          </p:cNvSpPr>
          <p:nvPr>
            <p:ph type="sldNum" sz="quarter" idx="2"/>
          </p:nvPr>
        </p:nvSpPr>
        <p:spPr/>
        <p:txBody>
          <a:bodyPr/>
          <a:lstStyle/>
          <a:p>
            <a:fld id="{86CB4B4D-7CA3-9044-876B-883B54F8677D}" type="slidenum">
              <a:rPr lang="en-US" smtClean="0"/>
              <a:t>17</a:t>
            </a:fld>
            <a:endParaRPr lang="en-US" dirty="0"/>
          </a:p>
        </p:txBody>
      </p:sp>
      <p:pic>
        <p:nvPicPr>
          <p:cNvPr id="4" name="Picture 3">
            <a:extLst>
              <a:ext uri="{FF2B5EF4-FFF2-40B4-BE49-F238E27FC236}">
                <a16:creationId xmlns:a16="http://schemas.microsoft.com/office/drawing/2014/main" id="{1B40185A-E988-459B-B5FD-BE8BF5D2B0AF}"/>
              </a:ext>
            </a:extLst>
          </p:cNvPr>
          <p:cNvPicPr>
            <a:picLocks noChangeAspect="1"/>
          </p:cNvPicPr>
          <p:nvPr/>
        </p:nvPicPr>
        <p:blipFill>
          <a:blip r:embed="rId2"/>
          <a:stretch>
            <a:fillRect/>
          </a:stretch>
        </p:blipFill>
        <p:spPr>
          <a:xfrm>
            <a:off x="3327685" y="2197775"/>
            <a:ext cx="5657289" cy="3970266"/>
          </a:xfrm>
          <a:prstGeom prst="rect">
            <a:avLst/>
          </a:prstGeom>
          <a:ln>
            <a:solidFill>
              <a:schemeClr val="tx1"/>
            </a:solidFill>
          </a:ln>
        </p:spPr>
      </p:pic>
      <p:sp>
        <p:nvSpPr>
          <p:cNvPr id="10" name="Title 2">
            <a:extLst>
              <a:ext uri="{FF2B5EF4-FFF2-40B4-BE49-F238E27FC236}">
                <a16:creationId xmlns:a16="http://schemas.microsoft.com/office/drawing/2014/main" id="{95B222D6-DEE2-43CF-B3D1-8E6BF07761B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37444482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79143" y="1499727"/>
            <a:ext cx="4591868" cy="4370135"/>
          </a:xfrm>
        </p:spPr>
        <p:txBody>
          <a:bodyPr>
            <a:normAutofit/>
          </a:bodyPr>
          <a:lstStyle/>
          <a:p>
            <a:pPr>
              <a:spcBef>
                <a:spcPts val="600"/>
              </a:spcBef>
            </a:pPr>
            <a:r>
              <a:rPr lang="en-US" sz="2000" dirty="0">
                <a:solidFill>
                  <a:schemeClr val="tx1"/>
                </a:solidFill>
                <a:latin typeface="Proxima Nova"/>
              </a:rPr>
              <a:t>After confirming their information is correct, participants will be taken to the Quest dashboard</a:t>
            </a:r>
          </a:p>
          <a:p>
            <a:pPr>
              <a:spcBef>
                <a:spcPts val="600"/>
              </a:spcBef>
            </a:pPr>
            <a:r>
              <a:rPr lang="en-US" sz="2000" dirty="0">
                <a:solidFill>
                  <a:schemeClr val="tx1"/>
                </a:solidFill>
                <a:latin typeface="Proxima Nova"/>
              </a:rPr>
              <a:t>Participants will click their desired Offering (</a:t>
            </a:r>
            <a:r>
              <a:rPr lang="en-US" sz="2000">
                <a:solidFill>
                  <a:schemeClr val="tx1"/>
                </a:solidFill>
                <a:latin typeface="Proxima Nova"/>
              </a:rPr>
              <a:t>Flu Shot) </a:t>
            </a:r>
            <a:r>
              <a:rPr lang="en-US" sz="2000" dirty="0">
                <a:solidFill>
                  <a:schemeClr val="tx1"/>
                </a:solidFill>
                <a:latin typeface="Proxima Nova"/>
              </a:rPr>
              <a:t>and follow the steps below:</a:t>
            </a:r>
          </a:p>
          <a:p>
            <a:pPr lvl="1">
              <a:spcBef>
                <a:spcPts val="0"/>
              </a:spcBef>
            </a:pPr>
            <a:r>
              <a:rPr lang="en-US" sz="2000" dirty="0">
                <a:solidFill>
                  <a:schemeClr val="tx1"/>
                </a:solidFill>
                <a:latin typeface="Proxima Nova"/>
              </a:rPr>
              <a:t>Choose location and click “Continue”</a:t>
            </a:r>
          </a:p>
          <a:p>
            <a:pPr lvl="1">
              <a:spcBef>
                <a:spcPts val="0"/>
              </a:spcBef>
            </a:pPr>
            <a:r>
              <a:rPr lang="en-US" sz="2000" dirty="0">
                <a:solidFill>
                  <a:schemeClr val="tx1"/>
                </a:solidFill>
                <a:latin typeface="Proxima Nova"/>
              </a:rPr>
              <a:t>Select date &amp; time of appointment</a:t>
            </a:r>
          </a:p>
          <a:p>
            <a:pPr lvl="1">
              <a:spcBef>
                <a:spcPts val="0"/>
              </a:spcBef>
            </a:pPr>
            <a:r>
              <a:rPr lang="en-US" sz="2000" dirty="0">
                <a:solidFill>
                  <a:schemeClr val="tx1"/>
                </a:solidFill>
                <a:latin typeface="Proxima Nova"/>
              </a:rPr>
              <a:t>Review selected appointment and click “Confirm”</a:t>
            </a:r>
          </a:p>
        </p:txBody>
      </p:sp>
      <p:pic>
        <p:nvPicPr>
          <p:cNvPr id="2" name="Picture 1">
            <a:extLst>
              <a:ext uri="{FF2B5EF4-FFF2-40B4-BE49-F238E27FC236}">
                <a16:creationId xmlns:a16="http://schemas.microsoft.com/office/drawing/2014/main" id="{8A30A238-365A-4B6E-9B0D-0B010521AA9E}"/>
              </a:ext>
            </a:extLst>
          </p:cNvPr>
          <p:cNvPicPr>
            <a:picLocks noChangeAspect="1"/>
          </p:cNvPicPr>
          <p:nvPr/>
        </p:nvPicPr>
        <p:blipFill>
          <a:blip r:embed="rId3"/>
          <a:stretch>
            <a:fillRect/>
          </a:stretch>
        </p:blipFill>
        <p:spPr>
          <a:xfrm>
            <a:off x="5464976" y="1589248"/>
            <a:ext cx="5554935" cy="1890686"/>
          </a:xfrm>
          <a:prstGeom prst="rect">
            <a:avLst/>
          </a:prstGeom>
          <a:ln>
            <a:solidFill>
              <a:schemeClr val="tx1"/>
            </a:solidFill>
          </a:ln>
        </p:spPr>
      </p:pic>
      <p:pic>
        <p:nvPicPr>
          <p:cNvPr id="8" name="Picture 7">
            <a:extLst>
              <a:ext uri="{FF2B5EF4-FFF2-40B4-BE49-F238E27FC236}">
                <a16:creationId xmlns:a16="http://schemas.microsoft.com/office/drawing/2014/main" id="{0669B545-5EA6-45B6-B3A3-92147F8A3AFA}"/>
              </a:ext>
            </a:extLst>
          </p:cNvPr>
          <p:cNvPicPr>
            <a:picLocks noChangeAspect="1"/>
          </p:cNvPicPr>
          <p:nvPr/>
        </p:nvPicPr>
        <p:blipFill>
          <a:blip r:embed="rId4"/>
          <a:stretch>
            <a:fillRect/>
          </a:stretch>
        </p:blipFill>
        <p:spPr>
          <a:xfrm>
            <a:off x="5270576" y="3785318"/>
            <a:ext cx="2841741" cy="1890686"/>
          </a:xfrm>
          <a:prstGeom prst="rect">
            <a:avLst/>
          </a:prstGeom>
          <a:ln>
            <a:solidFill>
              <a:schemeClr val="tx1"/>
            </a:solidFill>
          </a:ln>
        </p:spPr>
      </p:pic>
      <p:pic>
        <p:nvPicPr>
          <p:cNvPr id="10" name="Picture 9">
            <a:extLst>
              <a:ext uri="{FF2B5EF4-FFF2-40B4-BE49-F238E27FC236}">
                <a16:creationId xmlns:a16="http://schemas.microsoft.com/office/drawing/2014/main" id="{D8BFEDFD-D1A9-4B79-91CF-AD51CA1F5AF1}"/>
              </a:ext>
            </a:extLst>
          </p:cNvPr>
          <p:cNvPicPr>
            <a:picLocks noChangeAspect="1"/>
          </p:cNvPicPr>
          <p:nvPr/>
        </p:nvPicPr>
        <p:blipFill>
          <a:blip r:embed="rId5"/>
          <a:stretch>
            <a:fillRect/>
          </a:stretch>
        </p:blipFill>
        <p:spPr>
          <a:xfrm>
            <a:off x="8484704" y="3888785"/>
            <a:ext cx="3130578" cy="1683752"/>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F0A16BA3-B579-430B-8012-107A2D209E7C}"/>
              </a:ext>
            </a:extLst>
          </p:cNvPr>
          <p:cNvCxnSpPr>
            <a:cxnSpLocks/>
          </p:cNvCxnSpPr>
          <p:nvPr/>
        </p:nvCxnSpPr>
        <p:spPr>
          <a:xfrm>
            <a:off x="6189774" y="3100526"/>
            <a:ext cx="299259" cy="58426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BEBFAC69-D3B6-4D99-8DAD-8426971D8B09}"/>
              </a:ext>
            </a:extLst>
          </p:cNvPr>
          <p:cNvCxnSpPr>
            <a:cxnSpLocks/>
          </p:cNvCxnSpPr>
          <p:nvPr/>
        </p:nvCxnSpPr>
        <p:spPr>
          <a:xfrm flipH="1">
            <a:off x="7785818" y="3075948"/>
            <a:ext cx="751467" cy="6088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D364D100-411B-437B-8BBE-DA17B287D25F}"/>
              </a:ext>
            </a:extLst>
          </p:cNvPr>
          <p:cNvCxnSpPr>
            <a:stCxn id="8" idx="3"/>
          </p:cNvCxnSpPr>
          <p:nvPr/>
        </p:nvCxnSpPr>
        <p:spPr>
          <a:xfrm>
            <a:off x="8112317" y="4730661"/>
            <a:ext cx="260254"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Slide Number Placeholder 4">
            <a:extLst>
              <a:ext uri="{FF2B5EF4-FFF2-40B4-BE49-F238E27FC236}">
                <a16:creationId xmlns:a16="http://schemas.microsoft.com/office/drawing/2014/main" id="{8C855445-6DCC-4F95-A95E-CCDC1172147D}"/>
              </a:ext>
            </a:extLst>
          </p:cNvPr>
          <p:cNvSpPr>
            <a:spLocks noGrp="1"/>
          </p:cNvSpPr>
          <p:nvPr>
            <p:ph type="sldNum" sz="quarter" idx="2"/>
          </p:nvPr>
        </p:nvSpPr>
        <p:spPr/>
        <p:txBody>
          <a:bodyPr/>
          <a:lstStyle/>
          <a:p>
            <a:fld id="{86CB4B4D-7CA3-9044-876B-883B54F8677D}" type="slidenum">
              <a:rPr lang="en-US" smtClean="0"/>
              <a:t>18</a:t>
            </a:fld>
            <a:endParaRPr lang="en-US" dirty="0"/>
          </a:p>
        </p:txBody>
      </p:sp>
      <p:sp>
        <p:nvSpPr>
          <p:cNvPr id="15" name="Title 2">
            <a:extLst>
              <a:ext uri="{FF2B5EF4-FFF2-40B4-BE49-F238E27FC236}">
                <a16:creationId xmlns:a16="http://schemas.microsoft.com/office/drawing/2014/main" id="{2D4E38D3-AC7C-4D74-A7AD-AA2250993F4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18890075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A16C8-A60C-426B-94CD-96B9C30395FD}"/>
              </a:ext>
            </a:extLst>
          </p:cNvPr>
          <p:cNvSpPr>
            <a:spLocks noGrp="1"/>
          </p:cNvSpPr>
          <p:nvPr>
            <p:ph type="body" idx="1"/>
          </p:nvPr>
        </p:nvSpPr>
        <p:spPr>
          <a:xfrm>
            <a:off x="267630" y="1138806"/>
            <a:ext cx="11764536" cy="5406960"/>
          </a:xfrm>
        </p:spPr>
        <p:txBody>
          <a:bodyPr>
            <a:normAutofit/>
          </a:bodyPr>
          <a:lstStyle/>
          <a:p>
            <a:pPr marL="0" indent="0">
              <a:spcBef>
                <a:spcPts val="0"/>
              </a:spcBef>
              <a:buNone/>
            </a:pPr>
            <a:r>
              <a:rPr lang="en-US" sz="2500" dirty="0">
                <a:solidFill>
                  <a:srgbClr val="1ABA9C"/>
                </a:solidFill>
                <a:latin typeface="Proxima Nova"/>
              </a:rPr>
              <a:t>What is a Lockdown?</a:t>
            </a:r>
          </a:p>
          <a:p>
            <a:pPr lvl="1">
              <a:spcBef>
                <a:spcPts val="0"/>
              </a:spcBef>
            </a:pPr>
            <a:r>
              <a:rPr lang="en-US" sz="2000" dirty="0">
                <a:solidFill>
                  <a:schemeClr val="tx1"/>
                </a:solidFill>
                <a:latin typeface="Proxima Nova"/>
              </a:rPr>
              <a:t>14 calendar days prior to each event, the number of appointments scheduled must be locked down</a:t>
            </a:r>
          </a:p>
          <a:p>
            <a:pPr lvl="1">
              <a:spcBef>
                <a:spcPts val="0"/>
              </a:spcBef>
            </a:pPr>
            <a:r>
              <a:rPr lang="en-US" sz="2000" dirty="0">
                <a:solidFill>
                  <a:schemeClr val="tx1"/>
                </a:solidFill>
                <a:latin typeface="Proxima Nova"/>
              </a:rPr>
              <a:t>Confirms estimated number of participants</a:t>
            </a:r>
          </a:p>
          <a:p>
            <a:pPr marL="0" indent="0">
              <a:spcBef>
                <a:spcPts val="0"/>
              </a:spcBef>
              <a:buNone/>
            </a:pP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Why a Lockdown?</a:t>
            </a:r>
          </a:p>
          <a:p>
            <a:pPr lvl="1">
              <a:spcBef>
                <a:spcPts val="0"/>
              </a:spcBef>
            </a:pPr>
            <a:r>
              <a:rPr lang="en-US" sz="2000" dirty="0">
                <a:solidFill>
                  <a:schemeClr val="tx1"/>
                </a:solidFill>
                <a:latin typeface="Proxima Nova"/>
              </a:rPr>
              <a:t>An accurate estimate of participants ensures appropriate amount of supplies and examiners for screenings</a:t>
            </a:r>
            <a:br>
              <a:rPr lang="en-US" u="sng" dirty="0">
                <a:solidFill>
                  <a:schemeClr val="bg1">
                    <a:lumMod val="50000"/>
                  </a:schemeClr>
                </a:solidFill>
                <a:latin typeface="Proxima Nova"/>
              </a:rPr>
            </a:b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Key Points</a:t>
            </a:r>
          </a:p>
          <a:p>
            <a:pPr lvl="1">
              <a:spcBef>
                <a:spcPts val="0"/>
              </a:spcBef>
            </a:pPr>
            <a:r>
              <a:rPr lang="en-US" sz="2000" dirty="0">
                <a:solidFill>
                  <a:schemeClr val="tx1"/>
                </a:solidFill>
                <a:latin typeface="Proxima Nova"/>
              </a:rPr>
              <a:t>SHBP-sponsored screening events will only be held at locations with 40 participants or more</a:t>
            </a:r>
          </a:p>
          <a:p>
            <a:pPr lvl="1">
              <a:spcBef>
                <a:spcPts val="0"/>
              </a:spcBef>
            </a:pPr>
            <a:r>
              <a:rPr lang="en-US" sz="2000" dirty="0">
                <a:solidFill>
                  <a:schemeClr val="tx1"/>
                </a:solidFill>
                <a:latin typeface="Proxima Nova"/>
              </a:rPr>
              <a:t>If you have LESS than 40 scheduled appointments 3 weeks prior to your event, your Sharecare Event Specialist will notify you and ask that you help increase participation</a:t>
            </a:r>
          </a:p>
          <a:p>
            <a:pPr lvl="1">
              <a:spcBef>
                <a:spcPts val="0"/>
              </a:spcBef>
            </a:pPr>
            <a:r>
              <a:rPr lang="en-US" sz="2000" dirty="0">
                <a:solidFill>
                  <a:schemeClr val="tx1"/>
                </a:solidFill>
                <a:latin typeface="Proxima Nova"/>
              </a:rPr>
              <a:t>If you estimate over 40, but have less than 40 scheduled appointments at the 14 calendar day lockdown, your event may be cancelled</a:t>
            </a:r>
          </a:p>
          <a:p>
            <a:pPr lvl="1">
              <a:spcBef>
                <a:spcPts val="0"/>
              </a:spcBef>
            </a:pPr>
            <a:endParaRPr lang="en-US" u="sng" dirty="0">
              <a:solidFill>
                <a:schemeClr val="bg1">
                  <a:lumMod val="50000"/>
                </a:schemeClr>
              </a:solidFill>
            </a:endParaRPr>
          </a:p>
          <a:p>
            <a:pPr lvl="1">
              <a:spcBef>
                <a:spcPts val="0"/>
              </a:spcBef>
            </a:pPr>
            <a:endParaRPr lang="en-US" dirty="0">
              <a:solidFill>
                <a:schemeClr val="tx1"/>
              </a:solidFill>
            </a:endParaRPr>
          </a:p>
          <a:p>
            <a:pPr marL="0" indent="0">
              <a:spcBef>
                <a:spcPts val="0"/>
              </a:spcBef>
              <a:buNone/>
            </a:pPr>
            <a:endParaRPr lang="en-US" dirty="0"/>
          </a:p>
        </p:txBody>
      </p:sp>
      <p:sp>
        <p:nvSpPr>
          <p:cNvPr id="3" name="Title 2">
            <a:extLst>
              <a:ext uri="{FF2B5EF4-FFF2-40B4-BE49-F238E27FC236}">
                <a16:creationId xmlns:a16="http://schemas.microsoft.com/office/drawing/2014/main" id="{2603956A-644E-4035-B3DB-0D3459F8D071}"/>
              </a:ext>
            </a:extLst>
          </p:cNvPr>
          <p:cNvSpPr>
            <a:spLocks noGrp="1"/>
          </p:cNvSpPr>
          <p:nvPr>
            <p:ph type="title"/>
          </p:nvPr>
        </p:nvSpPr>
        <p:spPr>
          <a:xfrm>
            <a:off x="267630" y="57150"/>
            <a:ext cx="11076866" cy="1059094"/>
          </a:xfrm>
        </p:spPr>
        <p:txBody>
          <a:bodyPr>
            <a:normAutofit/>
          </a:bodyPr>
          <a:lstStyle/>
          <a:p>
            <a:r>
              <a:rPr lang="en-US" sz="4000" b="0" dirty="0">
                <a:latin typeface="+mj-lt"/>
              </a:rPr>
              <a:t>Lockdown Process</a:t>
            </a:r>
          </a:p>
        </p:txBody>
      </p:sp>
      <p:sp>
        <p:nvSpPr>
          <p:cNvPr id="5" name="Slide Number Placeholder 4">
            <a:extLst>
              <a:ext uri="{FF2B5EF4-FFF2-40B4-BE49-F238E27FC236}">
                <a16:creationId xmlns:a16="http://schemas.microsoft.com/office/drawing/2014/main" id="{F3E22676-DC85-4AD8-B15C-E84332C49AB0}"/>
              </a:ext>
            </a:extLst>
          </p:cNvPr>
          <p:cNvSpPr>
            <a:spLocks noGrp="1"/>
          </p:cNvSpPr>
          <p:nvPr>
            <p:ph type="sldNum" sz="quarter" idx="2"/>
          </p:nvPr>
        </p:nvSpPr>
        <p:spPr/>
        <p:txBody>
          <a:bodyPr/>
          <a:lstStyle/>
          <a:p>
            <a:fld id="{86CB4B4D-7CA3-9044-876B-883B54F8677D}" type="slidenum">
              <a:rPr lang="en-US" smtClean="0"/>
              <a:t>19</a:t>
            </a:fld>
            <a:endParaRPr lang="en-US" dirty="0"/>
          </a:p>
        </p:txBody>
      </p:sp>
    </p:spTree>
    <p:extLst>
      <p:ext uri="{BB962C8B-B14F-4D97-AF65-F5344CB8AC3E}">
        <p14:creationId xmlns:p14="http://schemas.microsoft.com/office/powerpoint/2010/main" val="30723254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4329" y="1102331"/>
            <a:ext cx="7023325" cy="5135525"/>
          </a:xfrm>
        </p:spPr>
        <p:txBody>
          <a:bodyPr>
            <a:normAutofit fontScale="55000" lnSpcReduction="20000"/>
          </a:bodyPr>
          <a:lstStyle/>
          <a:p>
            <a:pPr marL="0" indent="0">
              <a:lnSpc>
                <a:spcPct val="120000"/>
              </a:lnSpc>
              <a:spcBef>
                <a:spcPts val="0"/>
              </a:spcBef>
              <a:buNone/>
            </a:pPr>
            <a:r>
              <a:rPr lang="en-US" sz="6400" dirty="0">
                <a:solidFill>
                  <a:srgbClr val="1ABA9C"/>
                </a:solidFill>
                <a:latin typeface="Proxima Nova"/>
              </a:rPr>
              <a:t>Preparation</a:t>
            </a:r>
          </a:p>
          <a:p>
            <a:pPr lvl="1">
              <a:lnSpc>
                <a:spcPct val="120000"/>
              </a:lnSpc>
              <a:spcBef>
                <a:spcPts val="600"/>
              </a:spcBef>
            </a:pPr>
            <a:r>
              <a:rPr lang="en-US" sz="5100" dirty="0">
                <a:latin typeface="Proxima Nova"/>
              </a:rPr>
              <a:t>Roles &amp; Responsibilities</a:t>
            </a:r>
          </a:p>
          <a:p>
            <a:pPr lvl="1">
              <a:lnSpc>
                <a:spcPct val="120000"/>
              </a:lnSpc>
              <a:spcBef>
                <a:spcPts val="600"/>
              </a:spcBef>
            </a:pPr>
            <a:r>
              <a:rPr lang="en-US" sz="5100" dirty="0">
                <a:latin typeface="Proxima Nova"/>
              </a:rPr>
              <a:t>Eligibility </a:t>
            </a:r>
            <a:endParaRPr lang="en-US" sz="3200" dirty="0">
              <a:solidFill>
                <a:schemeClr val="bg1">
                  <a:lumMod val="50000"/>
                </a:schemeClr>
              </a:solidFill>
              <a:latin typeface="Georgia" panose="02040502050405020303" pitchFamily="18" charset="0"/>
            </a:endParaRPr>
          </a:p>
          <a:p>
            <a:pPr marL="0" indent="0">
              <a:lnSpc>
                <a:spcPct val="120000"/>
              </a:lnSpc>
              <a:spcBef>
                <a:spcPts val="0"/>
              </a:spcBef>
              <a:buNone/>
            </a:pPr>
            <a:r>
              <a:rPr lang="en-US" sz="6400" dirty="0">
                <a:solidFill>
                  <a:srgbClr val="1ABA9C"/>
                </a:solidFill>
                <a:latin typeface="Proxima Nova"/>
              </a:rPr>
              <a:t>Execution</a:t>
            </a:r>
          </a:p>
          <a:p>
            <a:pPr lvl="1">
              <a:lnSpc>
                <a:spcPct val="120000"/>
              </a:lnSpc>
              <a:spcBef>
                <a:spcPts val="600"/>
              </a:spcBef>
            </a:pPr>
            <a:r>
              <a:rPr lang="en-US" sz="5100" dirty="0">
                <a:solidFill>
                  <a:schemeClr val="tx1"/>
                </a:solidFill>
                <a:latin typeface="Proxima Nova"/>
                <a:cs typeface="Arial" panose="020B0604020202020204" pitchFamily="34" charset="0"/>
              </a:rPr>
              <a:t>Scheduling Flu Onsite Events </a:t>
            </a:r>
          </a:p>
          <a:p>
            <a:pPr lvl="1">
              <a:lnSpc>
                <a:spcPct val="120000"/>
              </a:lnSpc>
              <a:spcBef>
                <a:spcPts val="600"/>
              </a:spcBef>
            </a:pPr>
            <a:r>
              <a:rPr lang="en-US" sz="5100" dirty="0">
                <a:solidFill>
                  <a:schemeClr val="tx1"/>
                </a:solidFill>
                <a:latin typeface="Proxima Nova"/>
                <a:cs typeface="Arial" panose="020B0604020202020204" pitchFamily="34" charset="0"/>
              </a:rPr>
              <a:t>Participant Launch</a:t>
            </a:r>
          </a:p>
          <a:p>
            <a:pPr lvl="1">
              <a:lnSpc>
                <a:spcPct val="120000"/>
              </a:lnSpc>
              <a:spcBef>
                <a:spcPts val="600"/>
              </a:spcBef>
            </a:pPr>
            <a:r>
              <a:rPr lang="en-US" sz="5100" dirty="0">
                <a:solidFill>
                  <a:schemeClr val="tx1"/>
                </a:solidFill>
                <a:latin typeface="Proxima Nova"/>
                <a:cs typeface="Arial" panose="020B0604020202020204" pitchFamily="34" charset="0"/>
              </a:rPr>
              <a:t>Site Coordinator Onsite Preparation</a:t>
            </a:r>
          </a:p>
          <a:p>
            <a:pPr lvl="1">
              <a:lnSpc>
                <a:spcPct val="120000"/>
              </a:lnSpc>
              <a:spcBef>
                <a:spcPts val="600"/>
              </a:spcBef>
            </a:pPr>
            <a:r>
              <a:rPr lang="en-US" sz="5100" dirty="0">
                <a:solidFill>
                  <a:schemeClr val="tx1"/>
                </a:solidFill>
                <a:latin typeface="Proxima Nova"/>
                <a:cs typeface="Arial" panose="020B0604020202020204" pitchFamily="34" charset="0"/>
              </a:rPr>
              <a:t>Participant Flu Onsite Experience</a:t>
            </a:r>
          </a:p>
        </p:txBody>
      </p:sp>
      <p:sp>
        <p:nvSpPr>
          <p:cNvPr id="3" name="Title 2"/>
          <p:cNvSpPr>
            <a:spLocks noGrp="1"/>
          </p:cNvSpPr>
          <p:nvPr>
            <p:ph type="title"/>
          </p:nvPr>
        </p:nvSpPr>
        <p:spPr>
          <a:xfrm>
            <a:off x="382772" y="57150"/>
            <a:ext cx="10961724" cy="1059094"/>
          </a:xfrm>
        </p:spPr>
        <p:txBody>
          <a:bodyPr>
            <a:normAutofit/>
          </a:bodyPr>
          <a:lstStyle/>
          <a:p>
            <a:r>
              <a:rPr lang="en-US" sz="4000" b="0" dirty="0">
                <a:latin typeface="+mj-lt"/>
              </a:rPr>
              <a:t>Implementation Phases</a:t>
            </a:r>
          </a:p>
        </p:txBody>
      </p:sp>
      <p:sp>
        <p:nvSpPr>
          <p:cNvPr id="7" name="Slide Number Placeholder 6">
            <a:extLst>
              <a:ext uri="{FF2B5EF4-FFF2-40B4-BE49-F238E27FC236}">
                <a16:creationId xmlns:a16="http://schemas.microsoft.com/office/drawing/2014/main" id="{1B5B0DC9-C2D3-4904-B8B4-AEE42411F79C}"/>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4941017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DA09-65D5-41F3-B9ED-FC6403BC559A}"/>
              </a:ext>
            </a:extLst>
          </p:cNvPr>
          <p:cNvSpPr>
            <a:spLocks noGrp="1"/>
          </p:cNvSpPr>
          <p:nvPr>
            <p:ph type="title"/>
          </p:nvPr>
        </p:nvSpPr>
        <p:spPr/>
        <p:txBody>
          <a:bodyPr>
            <a:normAutofit fontScale="90000"/>
          </a:bodyPr>
          <a:lstStyle/>
          <a:p>
            <a:pPr algn="ctr"/>
            <a:r>
              <a:rPr lang="en-US" dirty="0"/>
              <a:t>Execution: Site Coordinator Onsite Screening Preparation</a:t>
            </a:r>
          </a:p>
        </p:txBody>
      </p:sp>
    </p:spTree>
    <p:extLst>
      <p:ext uri="{BB962C8B-B14F-4D97-AF65-F5344CB8AC3E}">
        <p14:creationId xmlns:p14="http://schemas.microsoft.com/office/powerpoint/2010/main" val="33931374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118" y="1116244"/>
            <a:ext cx="4798186" cy="4694404"/>
          </a:xfrm>
        </p:spPr>
        <p:txBody>
          <a:bodyPr>
            <a:normAutofit fontScale="92500" lnSpcReduction="20000"/>
          </a:bodyPr>
          <a:lstStyle/>
          <a:p>
            <a:pPr marL="0" indent="0">
              <a:lnSpc>
                <a:spcPct val="120000"/>
              </a:lnSpc>
              <a:spcBef>
                <a:spcPts val="0"/>
              </a:spcBef>
              <a:buNone/>
            </a:pPr>
            <a:r>
              <a:rPr lang="en-US" sz="2900" dirty="0">
                <a:solidFill>
                  <a:srgbClr val="1ABA9C"/>
                </a:solidFill>
                <a:latin typeface="Proxima Nova"/>
              </a:rPr>
              <a:t>Participant Registration Area</a:t>
            </a:r>
          </a:p>
          <a:p>
            <a:pPr lvl="1">
              <a:lnSpc>
                <a:spcPct val="120000"/>
              </a:lnSpc>
              <a:spcBef>
                <a:spcPts val="0"/>
              </a:spcBef>
            </a:pPr>
            <a:r>
              <a:rPr lang="en-US" sz="2200" dirty="0">
                <a:solidFill>
                  <a:schemeClr val="tx1"/>
                </a:solidFill>
                <a:latin typeface="Proxima Nova"/>
              </a:rPr>
              <a:t>Outside but near the screening rooms</a:t>
            </a:r>
          </a:p>
          <a:p>
            <a:pPr lvl="1">
              <a:lnSpc>
                <a:spcPct val="120000"/>
              </a:lnSpc>
              <a:spcBef>
                <a:spcPts val="0"/>
              </a:spcBef>
            </a:pPr>
            <a:r>
              <a:rPr lang="en-US" sz="2200" dirty="0">
                <a:solidFill>
                  <a:schemeClr val="tx1"/>
                </a:solidFill>
                <a:latin typeface="Proxima Nova"/>
              </a:rPr>
              <a:t>Table and chair for registration desk</a:t>
            </a:r>
          </a:p>
          <a:p>
            <a:pPr lvl="1">
              <a:lnSpc>
                <a:spcPct val="120000"/>
              </a:lnSpc>
              <a:spcBef>
                <a:spcPts val="0"/>
              </a:spcBef>
            </a:pPr>
            <a:r>
              <a:rPr lang="en-US" sz="2200" dirty="0">
                <a:solidFill>
                  <a:schemeClr val="tx1"/>
                </a:solidFill>
                <a:latin typeface="Proxima Nova"/>
              </a:rPr>
              <a:t>Need 1 chair per examiner station</a:t>
            </a:r>
          </a:p>
          <a:p>
            <a:pPr marL="0" indent="0">
              <a:lnSpc>
                <a:spcPct val="120000"/>
              </a:lnSpc>
              <a:spcBef>
                <a:spcPts val="0"/>
              </a:spcBef>
              <a:buNone/>
            </a:pPr>
            <a:endParaRPr lang="en-US" dirty="0">
              <a:solidFill>
                <a:schemeClr val="bg1">
                  <a:lumMod val="50000"/>
                </a:schemeClr>
              </a:solidFill>
              <a:latin typeface="Proxima Nova"/>
            </a:endParaRPr>
          </a:p>
          <a:p>
            <a:pPr marL="0" indent="0">
              <a:lnSpc>
                <a:spcPct val="120000"/>
              </a:lnSpc>
              <a:spcBef>
                <a:spcPts val="0"/>
              </a:spcBef>
              <a:buNone/>
            </a:pPr>
            <a:r>
              <a:rPr lang="en-US" sz="2900" dirty="0">
                <a:solidFill>
                  <a:srgbClr val="1ABA9C"/>
                </a:solidFill>
                <a:latin typeface="Proxima Nova"/>
              </a:rPr>
              <a:t>Exam Stations</a:t>
            </a:r>
          </a:p>
          <a:p>
            <a:pPr lvl="1">
              <a:lnSpc>
                <a:spcPct val="120000"/>
              </a:lnSpc>
              <a:spcBef>
                <a:spcPts val="0"/>
              </a:spcBef>
            </a:pPr>
            <a:r>
              <a:rPr lang="en-US" sz="2200" dirty="0">
                <a:solidFill>
                  <a:schemeClr val="tx1"/>
                </a:solidFill>
                <a:latin typeface="Proxima Nova"/>
              </a:rPr>
              <a:t>Each examiner station will require a space of 8 ft. x 8 ft.</a:t>
            </a:r>
          </a:p>
          <a:p>
            <a:pPr lvl="1">
              <a:lnSpc>
                <a:spcPct val="120000"/>
              </a:lnSpc>
              <a:spcBef>
                <a:spcPts val="0"/>
              </a:spcBef>
            </a:pPr>
            <a:r>
              <a:rPr lang="en-US" sz="2200" dirty="0">
                <a:solidFill>
                  <a:schemeClr val="tx1"/>
                </a:solidFill>
                <a:latin typeface="Proxima Nova"/>
              </a:rPr>
              <a:t>Day of event Screening Vendor arrives one (1) hour prior to start time to set up screening area</a:t>
            </a:r>
          </a:p>
          <a:p>
            <a:pPr lvl="1">
              <a:lnSpc>
                <a:spcPct val="120000"/>
              </a:lnSpc>
              <a:spcBef>
                <a:spcPts val="0"/>
              </a:spcBef>
            </a:pPr>
            <a:r>
              <a:rPr lang="en-US" sz="2200" dirty="0">
                <a:solidFill>
                  <a:schemeClr val="tx1"/>
                </a:solidFill>
                <a:latin typeface="Proxima Nova"/>
              </a:rPr>
              <a:t>1 table, 2 chairs, and a trashcan for each exam station</a:t>
            </a:r>
          </a:p>
        </p:txBody>
      </p:sp>
      <p:sp>
        <p:nvSpPr>
          <p:cNvPr id="3" name="Title 2"/>
          <p:cNvSpPr>
            <a:spLocks noGrp="1"/>
          </p:cNvSpPr>
          <p:nvPr>
            <p:ph type="title"/>
          </p:nvPr>
        </p:nvSpPr>
        <p:spPr>
          <a:xfrm>
            <a:off x="223024" y="57150"/>
            <a:ext cx="11121471" cy="1059094"/>
          </a:xfrm>
        </p:spPr>
        <p:txBody>
          <a:bodyPr>
            <a:normAutofit fontScale="90000"/>
          </a:bodyPr>
          <a:lstStyle/>
          <a:p>
            <a:r>
              <a:rPr lang="en-US" sz="4000" b="0" dirty="0">
                <a:latin typeface="+mj-lt"/>
              </a:rPr>
              <a:t>Day Before the Screening – Prepare Screening Area</a:t>
            </a:r>
          </a:p>
        </p:txBody>
      </p:sp>
      <p:sp>
        <p:nvSpPr>
          <p:cNvPr id="5" name="TextBox 4">
            <a:extLst>
              <a:ext uri="{FF2B5EF4-FFF2-40B4-BE49-F238E27FC236}">
                <a16:creationId xmlns:a16="http://schemas.microsoft.com/office/drawing/2014/main" id="{D7F665E6-CF02-4726-88E2-EB6203E6F8C7}"/>
              </a:ext>
            </a:extLst>
          </p:cNvPr>
          <p:cNvSpPr txBox="1"/>
          <p:nvPr/>
        </p:nvSpPr>
        <p:spPr>
          <a:xfrm>
            <a:off x="6437774" y="4742963"/>
            <a:ext cx="4118674" cy="1677382"/>
          </a:xfrm>
          <a:prstGeom prst="rect">
            <a:avLst/>
          </a:prstGeom>
          <a:noFill/>
          <a:ln>
            <a:noFill/>
          </a:ln>
        </p:spPr>
        <p:txBody>
          <a:bodyPr wrap="square" rtlCol="0">
            <a:spAutoFit/>
          </a:bodyPr>
          <a:lstStyle/>
          <a:p>
            <a:endParaRPr lang="en-US" sz="1400" dirty="0">
              <a:latin typeface="+mn-lt"/>
            </a:endParaRPr>
          </a:p>
          <a:p>
            <a:r>
              <a:rPr lang="en-US" sz="1600" dirty="0"/>
              <a:t>Due to OSHA regulations, we cannot host screenings in a cafeteria if food is being prepared or consumed at the time of the screening</a:t>
            </a:r>
          </a:p>
          <a:p>
            <a:endParaRPr lang="en-US" dirty="0">
              <a:latin typeface="+mn-lt"/>
            </a:endParaRPr>
          </a:p>
        </p:txBody>
      </p:sp>
      <p:sp>
        <p:nvSpPr>
          <p:cNvPr id="7" name="Slide Number Placeholder 6">
            <a:extLst>
              <a:ext uri="{FF2B5EF4-FFF2-40B4-BE49-F238E27FC236}">
                <a16:creationId xmlns:a16="http://schemas.microsoft.com/office/drawing/2014/main" id="{2315AC9A-46B4-4A41-AE43-5C9A127F4FB0}"/>
              </a:ext>
            </a:extLst>
          </p:cNvPr>
          <p:cNvSpPr>
            <a:spLocks noGrp="1"/>
          </p:cNvSpPr>
          <p:nvPr>
            <p:ph type="sldNum" sz="quarter" idx="2"/>
          </p:nvPr>
        </p:nvSpPr>
        <p:spPr/>
        <p:txBody>
          <a:bodyPr/>
          <a:lstStyle/>
          <a:p>
            <a:fld id="{86CB4B4D-7CA3-9044-876B-883B54F8677D}" type="slidenum">
              <a:rPr lang="en-US" smtClean="0"/>
              <a:t>21</a:t>
            </a:fld>
            <a:endParaRPr lang="en-US" dirty="0"/>
          </a:p>
        </p:txBody>
      </p:sp>
      <p:pic>
        <p:nvPicPr>
          <p:cNvPr id="6" name="Picture 2">
            <a:extLst>
              <a:ext uri="{FF2B5EF4-FFF2-40B4-BE49-F238E27FC236}">
                <a16:creationId xmlns:a16="http://schemas.microsoft.com/office/drawing/2014/main" id="{2B52F949-24BC-4DBC-8C00-7961412AD5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488" y="1288383"/>
            <a:ext cx="4118674" cy="344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819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0521" y="1294920"/>
            <a:ext cx="11597182" cy="6348249"/>
          </a:xfrm>
        </p:spPr>
        <p:txBody>
          <a:bodyPr>
            <a:normAutofit/>
          </a:bodyPr>
          <a:lstStyle/>
          <a:p>
            <a:pPr marL="0" indent="0">
              <a:spcBef>
                <a:spcPts val="0"/>
              </a:spcBef>
              <a:buNone/>
            </a:pPr>
            <a:r>
              <a:rPr lang="en-US" sz="2700" dirty="0">
                <a:solidFill>
                  <a:srgbClr val="1ABA9C"/>
                </a:solidFill>
                <a:latin typeface="Proxima Nova"/>
              </a:rPr>
              <a:t>Get your materials ready!</a:t>
            </a:r>
          </a:p>
          <a:p>
            <a:pPr lvl="1">
              <a:spcBef>
                <a:spcPts val="0"/>
              </a:spcBef>
            </a:pPr>
            <a:r>
              <a:rPr lang="en-US" sz="2200" dirty="0">
                <a:latin typeface="Proxima Nova"/>
              </a:rPr>
              <a:t>Ensure your registration and screening areas are set up appropriately</a:t>
            </a:r>
          </a:p>
          <a:p>
            <a:pPr lvl="1">
              <a:spcBef>
                <a:spcPts val="0"/>
              </a:spcBef>
            </a:pPr>
            <a:r>
              <a:rPr lang="en-US" sz="2200" dirty="0">
                <a:latin typeface="Proxima Nova"/>
              </a:rPr>
              <a:t>Ensure you have all the items ready to go the next morning</a:t>
            </a:r>
          </a:p>
          <a:p>
            <a:pPr lvl="2">
              <a:spcBef>
                <a:spcPts val="0"/>
              </a:spcBef>
            </a:pPr>
            <a:r>
              <a:rPr lang="en-US" sz="2200" dirty="0">
                <a:latin typeface="Proxima Nova"/>
              </a:rPr>
              <a:t>Prepare your screening sign-in sheets – make sure you bring them the morning of the screening – Your Sharecare Event Specialist will provide your final sign-in sheet the day before the event</a:t>
            </a:r>
          </a:p>
          <a:p>
            <a:pPr lvl="2">
              <a:spcBef>
                <a:spcPts val="0"/>
              </a:spcBef>
            </a:pPr>
            <a:r>
              <a:rPr lang="en-US" sz="2200" dirty="0">
                <a:latin typeface="Proxima Nova"/>
              </a:rPr>
              <a:t>Blue or Black Pens</a:t>
            </a:r>
          </a:p>
          <a:p>
            <a:pPr marL="0" indent="0" defTabSz="825500" hangingPunct="0">
              <a:spcBef>
                <a:spcPts val="0"/>
              </a:spcBef>
              <a:buSzTx/>
              <a:buNone/>
            </a:pPr>
            <a:r>
              <a:rPr lang="en-US" sz="2700" dirty="0">
                <a:solidFill>
                  <a:srgbClr val="1ABA9C"/>
                </a:solidFill>
                <a:latin typeface="Proxima Nova"/>
                <a:ea typeface="Proxima Nova"/>
                <a:cs typeface="Proxima Nova"/>
              </a:rPr>
              <a:t>Set reminders!</a:t>
            </a:r>
          </a:p>
          <a:p>
            <a:pPr marL="630936" lvl="2" indent="-320040" defTabSz="825500">
              <a:spcBef>
                <a:spcPts val="0"/>
              </a:spcBef>
            </a:pPr>
            <a:r>
              <a:rPr lang="en-US" sz="2200" dirty="0">
                <a:latin typeface="Proxima Nova"/>
              </a:rPr>
              <a:t>Set a reminder to arrive one (1) hour before screening start time the morning of your screening to greet the Quest event team and direct them to the screening area.</a:t>
            </a:r>
          </a:p>
          <a:p>
            <a:pPr marL="630936" lvl="2" indent="-320040" defTabSz="825500">
              <a:spcBef>
                <a:spcPts val="0"/>
              </a:spcBef>
            </a:pPr>
            <a:endParaRPr lang="en-US" sz="2200" dirty="0">
              <a:latin typeface="Proxima Nova"/>
              <a:ea typeface="Proxima Nova"/>
              <a:cs typeface="Proxima Nova"/>
            </a:endParaRPr>
          </a:p>
          <a:p>
            <a:pPr marL="0" indent="0">
              <a:lnSpc>
                <a:spcPct val="120000"/>
              </a:lnSpc>
              <a:spcBef>
                <a:spcPts val="0"/>
              </a:spcBef>
              <a:buNone/>
            </a:pPr>
            <a:endParaRPr lang="en-US" sz="3500" dirty="0">
              <a:latin typeface="Proxima Nova"/>
            </a:endParaRPr>
          </a:p>
        </p:txBody>
      </p:sp>
      <p:sp>
        <p:nvSpPr>
          <p:cNvPr id="6" name="Slide Number Placeholder 5">
            <a:extLst>
              <a:ext uri="{FF2B5EF4-FFF2-40B4-BE49-F238E27FC236}">
                <a16:creationId xmlns:a16="http://schemas.microsoft.com/office/drawing/2014/main" id="{012F99D2-C5A7-4AF9-8443-865E5A5820A7}"/>
              </a:ext>
            </a:extLst>
          </p:cNvPr>
          <p:cNvSpPr>
            <a:spLocks noGrp="1"/>
          </p:cNvSpPr>
          <p:nvPr>
            <p:ph type="sldNum" sz="quarter" idx="2"/>
          </p:nvPr>
        </p:nvSpPr>
        <p:spPr/>
        <p:txBody>
          <a:bodyPr/>
          <a:lstStyle/>
          <a:p>
            <a:fld id="{86CB4B4D-7CA3-9044-876B-883B54F8677D}" type="slidenum">
              <a:rPr lang="en-US" smtClean="0"/>
              <a:t>22</a:t>
            </a:fld>
            <a:endParaRPr lang="en-US" dirty="0"/>
          </a:p>
        </p:txBody>
      </p:sp>
      <p:sp>
        <p:nvSpPr>
          <p:cNvPr id="10" name="Title 2">
            <a:extLst>
              <a:ext uri="{FF2B5EF4-FFF2-40B4-BE49-F238E27FC236}">
                <a16:creationId xmlns:a16="http://schemas.microsoft.com/office/drawing/2014/main" id="{EB94264D-955C-498F-B38C-01E9AD0013DD}"/>
              </a:ext>
            </a:extLst>
          </p:cNvPr>
          <p:cNvSpPr>
            <a:spLocks noGrp="1"/>
          </p:cNvSpPr>
          <p:nvPr>
            <p:ph type="title"/>
          </p:nvPr>
        </p:nvSpPr>
        <p:spPr>
          <a:xfrm>
            <a:off x="223024" y="57150"/>
            <a:ext cx="11121471" cy="1059094"/>
          </a:xfrm>
        </p:spPr>
        <p:txBody>
          <a:bodyPr>
            <a:normAutofit/>
          </a:bodyPr>
          <a:lstStyle/>
          <a:p>
            <a:r>
              <a:rPr lang="en-US" sz="3600" b="0" dirty="0">
                <a:latin typeface="+mj-lt"/>
              </a:rPr>
              <a:t>Day Before the Screening – Final Prep</a:t>
            </a:r>
          </a:p>
        </p:txBody>
      </p:sp>
    </p:spTree>
    <p:extLst>
      <p:ext uri="{BB962C8B-B14F-4D97-AF65-F5344CB8AC3E}">
        <p14:creationId xmlns:p14="http://schemas.microsoft.com/office/powerpoint/2010/main" val="34729473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6A662-7C3F-4624-ADD1-214F416AEF8B}"/>
              </a:ext>
            </a:extLst>
          </p:cNvPr>
          <p:cNvSpPr>
            <a:spLocks noGrp="1"/>
          </p:cNvSpPr>
          <p:nvPr>
            <p:ph type="title"/>
          </p:nvPr>
        </p:nvSpPr>
        <p:spPr>
          <a:xfrm>
            <a:off x="270934" y="57150"/>
            <a:ext cx="11073562" cy="1059094"/>
          </a:xfrm>
        </p:spPr>
        <p:txBody>
          <a:bodyPr>
            <a:normAutofit/>
          </a:bodyPr>
          <a:lstStyle/>
          <a:p>
            <a:r>
              <a:rPr lang="en-US" sz="4000" b="0" dirty="0">
                <a:latin typeface="+mj-lt"/>
              </a:rPr>
              <a:t>Walk-in Policy</a:t>
            </a:r>
          </a:p>
        </p:txBody>
      </p:sp>
      <p:sp>
        <p:nvSpPr>
          <p:cNvPr id="6" name="Content Placeholder 2">
            <a:extLst>
              <a:ext uri="{FF2B5EF4-FFF2-40B4-BE49-F238E27FC236}">
                <a16:creationId xmlns:a16="http://schemas.microsoft.com/office/drawing/2014/main" id="{089A3ED0-79E8-415D-B048-6B73B8FF51D9}"/>
              </a:ext>
            </a:extLst>
          </p:cNvPr>
          <p:cNvSpPr txBox="1">
            <a:spLocks/>
          </p:cNvSpPr>
          <p:nvPr/>
        </p:nvSpPr>
        <p:spPr bwMode="auto">
          <a:xfrm>
            <a:off x="386427" y="1111523"/>
            <a:ext cx="5282853" cy="4057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defTabSz="457200" rtl="0" eaLnBrk="1" fontAlgn="base" hangingPunct="1">
              <a:spcBef>
                <a:spcPts val="600"/>
              </a:spcBef>
              <a:spcAft>
                <a:spcPct val="0"/>
              </a:spcAft>
              <a:buClr>
                <a:schemeClr val="accent1"/>
              </a:buClr>
              <a:buFont typeface="Arial" charset="0"/>
              <a:buChar char="•"/>
              <a:defRPr sz="2200" kern="1200">
                <a:solidFill>
                  <a:schemeClr val="tx1"/>
                </a:solidFill>
                <a:latin typeface="+mn-lt"/>
                <a:ea typeface="Geneva" pitchFamily="-106" charset="-128"/>
                <a:cs typeface="Geneva" pitchFamily="-106" charset="-128"/>
              </a:defRPr>
            </a:lvl1pPr>
            <a:lvl2pPr marL="640080" indent="-228600" algn="l" defTabSz="457200" rtl="0" eaLnBrk="1" fontAlgn="base" hangingPunct="1">
              <a:spcBef>
                <a:spcPts val="600"/>
              </a:spcBef>
              <a:spcAft>
                <a:spcPct val="0"/>
              </a:spcAft>
              <a:buClr>
                <a:schemeClr val="tx2"/>
              </a:buClr>
              <a:buFont typeface="Arial" charset="0"/>
              <a:buChar char="•"/>
              <a:defRPr sz="2000" kern="1200">
                <a:solidFill>
                  <a:schemeClr val="tx1"/>
                </a:solidFill>
                <a:latin typeface="+mn-lt"/>
                <a:ea typeface="Geneva" pitchFamily="-106" charset="-128"/>
                <a:cs typeface="Geneva" pitchFamily="35" charset="0"/>
              </a:defRPr>
            </a:lvl2pPr>
            <a:lvl3pPr marL="1143000" indent="-182880" algn="l" defTabSz="457200" rtl="0" eaLnBrk="1" fontAlgn="base" hangingPunct="1">
              <a:spcBef>
                <a:spcPts val="600"/>
              </a:spcBef>
              <a:spcAft>
                <a:spcPct val="0"/>
              </a:spcAft>
              <a:buClr>
                <a:schemeClr val="accent1">
                  <a:lumMod val="60000"/>
                  <a:lumOff val="40000"/>
                </a:schemeClr>
              </a:buClr>
              <a:buFont typeface="Arial" charset="0"/>
              <a:buChar char="•"/>
              <a:defRPr kern="1200">
                <a:solidFill>
                  <a:schemeClr val="tx1"/>
                </a:solidFill>
                <a:latin typeface="+mn-lt"/>
                <a:ea typeface="Geneva" pitchFamily="-106" charset="-128"/>
                <a:cs typeface="Geneva" pitchFamily="35"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000" dirty="0">
                <a:latin typeface="Proxima Nova"/>
                <a:ea typeface="Geneva"/>
                <a:cs typeface="Geneva"/>
              </a:rPr>
              <a:t>We do not recommend walk-ins and ask that everyone signs up for their appointment in Quest’s Scheduling Tool</a:t>
            </a:r>
          </a:p>
          <a:p>
            <a:pPr>
              <a:buClrTx/>
            </a:pPr>
            <a:r>
              <a:rPr lang="en-US" sz="2000" dirty="0">
                <a:latin typeface="Proxima Nova"/>
                <a:ea typeface="Geneva"/>
                <a:cs typeface="Geneva"/>
              </a:rPr>
              <a:t>If a participant does wish to screen as a walk-in, they will take 2</a:t>
            </a:r>
            <a:r>
              <a:rPr lang="en-US" sz="2000" baseline="30000" dirty="0">
                <a:latin typeface="Proxima Nova"/>
                <a:ea typeface="Geneva"/>
                <a:cs typeface="Geneva"/>
              </a:rPr>
              <a:t>nd</a:t>
            </a:r>
            <a:r>
              <a:rPr lang="en-US" sz="2000" dirty="0">
                <a:latin typeface="Proxima Nova"/>
                <a:ea typeface="Geneva"/>
                <a:cs typeface="Geneva"/>
              </a:rPr>
              <a:t> priority to those signed up</a:t>
            </a:r>
          </a:p>
          <a:p>
            <a:pPr marL="285750" lvl="1" indent="-285750">
              <a:buClrTx/>
            </a:pPr>
            <a:r>
              <a:rPr lang="en-US" dirty="0">
                <a:latin typeface="Proxima Nova"/>
                <a:ea typeface="Geneva"/>
                <a:cs typeface="Geneva"/>
              </a:rPr>
              <a:t>If someone arrives earlier than their scheduled appointment (more than 10 minutes before), they may be asked to return at their scheduled appointment time </a:t>
            </a:r>
          </a:p>
          <a:p>
            <a:pPr marL="285750" lvl="1" indent="-285750">
              <a:buClrTx/>
            </a:pPr>
            <a:r>
              <a:rPr lang="en-US" dirty="0">
                <a:latin typeface="Proxima Nova"/>
                <a:ea typeface="Geneva"/>
                <a:cs typeface="Geneva"/>
              </a:rPr>
              <a:t>Any participant who is a walk-in MUST bring their medical ID card to ensure we are screening only those who are eligible </a:t>
            </a:r>
          </a:p>
          <a:p>
            <a:pPr marL="0" indent="0">
              <a:buFont typeface="Arial" charset="0"/>
              <a:buNone/>
            </a:pPr>
            <a:endParaRPr lang="en-US" sz="2000" dirty="0">
              <a:ea typeface="Geneva"/>
              <a:cs typeface="Geneva"/>
            </a:endParaRPr>
          </a:p>
          <a:p>
            <a:endParaRPr lang="en-US" sz="2000" dirty="0">
              <a:ea typeface="Geneva"/>
              <a:cs typeface="Geneva"/>
            </a:endParaRPr>
          </a:p>
        </p:txBody>
      </p:sp>
      <p:sp>
        <p:nvSpPr>
          <p:cNvPr id="2" name="Slide Number Placeholder 1">
            <a:extLst>
              <a:ext uri="{FF2B5EF4-FFF2-40B4-BE49-F238E27FC236}">
                <a16:creationId xmlns:a16="http://schemas.microsoft.com/office/drawing/2014/main" id="{DE5B1F18-4DF1-4C2F-9379-BD4A34D29EA6}"/>
              </a:ext>
            </a:extLst>
          </p:cNvPr>
          <p:cNvSpPr>
            <a:spLocks noGrp="1"/>
          </p:cNvSpPr>
          <p:nvPr>
            <p:ph type="sldNum" sz="quarter" idx="2"/>
          </p:nvPr>
        </p:nvSpPr>
        <p:spPr/>
        <p:txBody>
          <a:bodyPr/>
          <a:lstStyle/>
          <a:p>
            <a:fld id="{86CB4B4D-7CA3-9044-876B-883B54F8677D}" type="slidenum">
              <a:rPr lang="en-US" smtClean="0"/>
              <a:t>23</a:t>
            </a:fld>
            <a:endParaRPr lang="en-US" dirty="0"/>
          </a:p>
        </p:txBody>
      </p:sp>
      <p:pic>
        <p:nvPicPr>
          <p:cNvPr id="7" name="Picture 6">
            <a:extLst>
              <a:ext uri="{FF2B5EF4-FFF2-40B4-BE49-F238E27FC236}">
                <a16:creationId xmlns:a16="http://schemas.microsoft.com/office/drawing/2014/main" id="{8C10C2F6-585E-4A18-A269-06DCB256E8D4}"/>
              </a:ext>
            </a:extLst>
          </p:cNvPr>
          <p:cNvPicPr>
            <a:picLocks noChangeAspect="1"/>
          </p:cNvPicPr>
          <p:nvPr/>
        </p:nvPicPr>
        <p:blipFill rotWithShape="1">
          <a:blip r:embed="rId3"/>
          <a:srcRect r="2650" b="3"/>
          <a:stretch/>
        </p:blipFill>
        <p:spPr>
          <a:xfrm>
            <a:off x="6015118" y="1463707"/>
            <a:ext cx="5493667" cy="3766757"/>
          </a:xfrm>
          <a:prstGeom prst="rect">
            <a:avLst/>
          </a:prstGeom>
          <a:ln>
            <a:solidFill>
              <a:schemeClr val="tx1"/>
            </a:solidFill>
          </a:ln>
        </p:spPr>
      </p:pic>
    </p:spTree>
    <p:extLst>
      <p:ext uri="{BB962C8B-B14F-4D97-AF65-F5344CB8AC3E}">
        <p14:creationId xmlns:p14="http://schemas.microsoft.com/office/powerpoint/2010/main" val="1559558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92AA2-59A3-4E96-93D1-975854C37693}"/>
              </a:ext>
            </a:extLst>
          </p:cNvPr>
          <p:cNvSpPr>
            <a:spLocks noGrp="1"/>
          </p:cNvSpPr>
          <p:nvPr>
            <p:ph type="title"/>
          </p:nvPr>
        </p:nvSpPr>
        <p:spPr>
          <a:xfrm>
            <a:off x="237068" y="57150"/>
            <a:ext cx="11107428" cy="1059094"/>
          </a:xfrm>
        </p:spPr>
        <p:txBody>
          <a:bodyPr>
            <a:normAutofit/>
          </a:bodyPr>
          <a:lstStyle/>
          <a:p>
            <a:r>
              <a:rPr lang="en-US" sz="4000" b="0" dirty="0">
                <a:latin typeface="Proxima Nova"/>
              </a:rPr>
              <a:t>Site Coordinator Survey</a:t>
            </a:r>
          </a:p>
        </p:txBody>
      </p:sp>
      <p:sp>
        <p:nvSpPr>
          <p:cNvPr id="6" name="Content Placeholder 2">
            <a:extLst>
              <a:ext uri="{FF2B5EF4-FFF2-40B4-BE49-F238E27FC236}">
                <a16:creationId xmlns:a16="http://schemas.microsoft.com/office/drawing/2014/main" id="{BCDA3D3D-FF79-41BA-9493-CD7E595FEED5}"/>
              </a:ext>
            </a:extLst>
          </p:cNvPr>
          <p:cNvSpPr txBox="1">
            <a:spLocks/>
          </p:cNvSpPr>
          <p:nvPr/>
        </p:nvSpPr>
        <p:spPr>
          <a:xfrm>
            <a:off x="237068" y="786202"/>
            <a:ext cx="9991019" cy="45799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a:lstStyle>
          <a:p>
            <a:pPr marL="0" indent="0" algn="ctr" hangingPunct="1">
              <a:buFontTx/>
              <a:buNone/>
            </a:pPr>
            <a:r>
              <a:rPr lang="en-US" sz="2400" i="1" dirty="0">
                <a:solidFill>
                  <a:srgbClr val="1ABA9C"/>
                </a:solidFill>
                <a:latin typeface="Proxima Nova"/>
              </a:rPr>
              <a:t>	At the end of each month, Site Coordinators who hosted an onsite event will receive a link to complete a Site Coordinator Survey</a:t>
            </a:r>
          </a:p>
          <a:p>
            <a:pPr hangingPunct="1">
              <a:buFont typeface="Arial" panose="020B0604020202020204" pitchFamily="34" charset="0"/>
              <a:buChar char="•"/>
            </a:pPr>
            <a:r>
              <a:rPr lang="en-US" sz="2400" dirty="0">
                <a:latin typeface="Proxima Nova"/>
              </a:rPr>
              <a:t>This survey helps Sharecare to evaluate our job as your Event Specialist and allows us to provide process improvement recommendations for the following year. </a:t>
            </a:r>
          </a:p>
          <a:p>
            <a:pPr hangingPunct="1">
              <a:buFont typeface="Arial" panose="020B0604020202020204" pitchFamily="34" charset="0"/>
              <a:buChar char="•"/>
            </a:pPr>
            <a:r>
              <a:rPr lang="en-US" sz="2400" dirty="0">
                <a:latin typeface="Proxima Nova"/>
              </a:rPr>
              <a:t>Please ensure you complete the survey within the required time frame, providing honest and accurate feedback, as this will ensure we continue to provide quality service for your program.</a:t>
            </a:r>
          </a:p>
        </p:txBody>
      </p:sp>
      <p:sp>
        <p:nvSpPr>
          <p:cNvPr id="2" name="Slide Number Placeholder 1">
            <a:extLst>
              <a:ext uri="{FF2B5EF4-FFF2-40B4-BE49-F238E27FC236}">
                <a16:creationId xmlns:a16="http://schemas.microsoft.com/office/drawing/2014/main" id="{7DAE98A8-0901-46F9-A2B7-1630FB646ADF}"/>
              </a:ext>
            </a:extLst>
          </p:cNvPr>
          <p:cNvSpPr>
            <a:spLocks noGrp="1"/>
          </p:cNvSpPr>
          <p:nvPr>
            <p:ph type="sldNum" sz="quarter" idx="2"/>
          </p:nvPr>
        </p:nvSpPr>
        <p:spPr/>
        <p:txBody>
          <a:bodyPr/>
          <a:lstStyle/>
          <a:p>
            <a:fld id="{86CB4B4D-7CA3-9044-876B-883B54F8677D}" type="slidenum">
              <a:rPr lang="en-US" smtClean="0"/>
              <a:t>24</a:t>
            </a:fld>
            <a:endParaRPr lang="en-US" dirty="0"/>
          </a:p>
        </p:txBody>
      </p:sp>
    </p:spTree>
    <p:extLst>
      <p:ext uri="{BB962C8B-B14F-4D97-AF65-F5344CB8AC3E}">
        <p14:creationId xmlns:p14="http://schemas.microsoft.com/office/powerpoint/2010/main" val="2005089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760" y="5060247"/>
            <a:ext cx="5086206" cy="1564290"/>
          </a:xfrm>
        </p:spPr>
        <p:txBody>
          <a:bodyPr>
            <a:normAutofit fontScale="90000"/>
          </a:bodyPr>
          <a:lstStyle/>
          <a:p>
            <a:r>
              <a:rPr lang="en-US" sz="1800" b="0" dirty="0">
                <a:latin typeface="Proxima Nova"/>
              </a:rPr>
              <a:t>Kyle Cheuvront</a:t>
            </a:r>
            <a:br>
              <a:rPr lang="en-US" sz="1800" b="0" dirty="0">
                <a:latin typeface="Proxima Nova"/>
              </a:rPr>
            </a:br>
            <a:r>
              <a:rPr lang="en-US" sz="1800" b="0" dirty="0">
                <a:latin typeface="Proxima Nova"/>
              </a:rPr>
              <a:t>E: </a:t>
            </a:r>
            <a:r>
              <a:rPr lang="en-US" sz="1800" b="0" dirty="0">
                <a:latin typeface="Proxima Nova"/>
                <a:hlinkClick r:id="rId3">
                  <a:extLst>
                    <a:ext uri="{A12FA001-AC4F-418D-AE19-62706E023703}">
                      <ahyp:hlinkClr xmlns:ahyp="http://schemas.microsoft.com/office/drawing/2018/hyperlinkcolor" val="tx"/>
                    </a:ext>
                  </a:extLst>
                </a:hlinkClick>
              </a:rPr>
              <a:t>BeWellSHBP.events@sharecare.com</a:t>
            </a:r>
            <a:r>
              <a:rPr lang="en-US" sz="1800" b="0" dirty="0">
                <a:latin typeface="Proxima Nova"/>
              </a:rPr>
              <a:t> </a:t>
            </a:r>
            <a:br>
              <a:rPr lang="en-US" sz="1800" b="0" dirty="0">
                <a:latin typeface="Proxima Nova"/>
              </a:rPr>
            </a:br>
            <a:r>
              <a:rPr lang="en-US" sz="1800" b="0" dirty="0">
                <a:latin typeface="Proxima Nova"/>
              </a:rPr>
              <a:t>P: 615-614-4357 </a:t>
            </a:r>
            <a:br>
              <a:rPr lang="en-US" sz="1800" dirty="0">
                <a:latin typeface="Proxima Nova"/>
              </a:rPr>
            </a:br>
            <a:br>
              <a:rPr lang="en-US" sz="1800" dirty="0">
                <a:latin typeface="Proxima Nova"/>
              </a:rPr>
            </a:br>
            <a:br>
              <a:rPr lang="en-US" sz="2000" dirty="0"/>
            </a:br>
            <a:endParaRPr lang="en-US" sz="2000" dirty="0">
              <a:latin typeface="Proxima Nova"/>
            </a:endParaRPr>
          </a:p>
        </p:txBody>
      </p:sp>
      <p:sp>
        <p:nvSpPr>
          <p:cNvPr id="5" name="Rectangle 4">
            <a:extLst>
              <a:ext uri="{FF2B5EF4-FFF2-40B4-BE49-F238E27FC236}">
                <a16:creationId xmlns:a16="http://schemas.microsoft.com/office/drawing/2014/main" id="{0290DE55-3520-4A4E-8A20-B5AD5AA56F4C}"/>
              </a:ext>
            </a:extLst>
          </p:cNvPr>
          <p:cNvSpPr/>
          <p:nvPr/>
        </p:nvSpPr>
        <p:spPr>
          <a:xfrm>
            <a:off x="4531065" y="5001719"/>
            <a:ext cx="3126695" cy="584775"/>
          </a:xfrm>
          <a:prstGeom prst="rect">
            <a:avLst/>
          </a:prstGeom>
        </p:spPr>
        <p:txBody>
          <a:bodyPr wrap="square">
            <a:spAutoFit/>
          </a:bodyPr>
          <a:lstStyle/>
          <a:p>
            <a:r>
              <a:rPr lang="en-US" sz="1600" dirty="0">
                <a:solidFill>
                  <a:schemeClr val="tx2"/>
                </a:solidFill>
              </a:rPr>
              <a:t>Be Well SHBP Member Services:</a:t>
            </a:r>
            <a:br>
              <a:rPr lang="en-US" sz="1600" dirty="0">
                <a:solidFill>
                  <a:schemeClr val="tx2"/>
                </a:solidFill>
              </a:rPr>
            </a:br>
            <a:r>
              <a:rPr lang="en-US" sz="1600" dirty="0">
                <a:solidFill>
                  <a:schemeClr val="tx2"/>
                </a:solidFill>
              </a:rPr>
              <a:t>888-616-6411</a:t>
            </a:r>
          </a:p>
        </p:txBody>
      </p:sp>
      <p:sp>
        <p:nvSpPr>
          <p:cNvPr id="4" name="Shape 17">
            <a:extLst>
              <a:ext uri="{FF2B5EF4-FFF2-40B4-BE49-F238E27FC236}">
                <a16:creationId xmlns:a16="http://schemas.microsoft.com/office/drawing/2014/main" id="{918E8399-1881-4BEC-A99A-68B20452C1C4}"/>
              </a:ext>
            </a:extLst>
          </p:cNvPr>
          <p:cNvSpPr/>
          <p:nvPr/>
        </p:nvSpPr>
        <p:spPr>
          <a:xfrm flipV="1">
            <a:off x="7581207" y="4736054"/>
            <a:ext cx="6383" cy="1116106"/>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6" name="Picture 5">
            <a:extLst>
              <a:ext uri="{FF2B5EF4-FFF2-40B4-BE49-F238E27FC236}">
                <a16:creationId xmlns:a16="http://schemas.microsoft.com/office/drawing/2014/main" id="{F1A7E686-FE8E-49A8-A1A2-77EB58C70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760" y="4736055"/>
            <a:ext cx="2530356" cy="335096"/>
          </a:xfrm>
          <a:prstGeom prst="rect">
            <a:avLst/>
          </a:prstGeom>
        </p:spPr>
      </p:pic>
    </p:spTree>
    <p:extLst>
      <p:ext uri="{BB962C8B-B14F-4D97-AF65-F5344CB8AC3E}">
        <p14:creationId xmlns:p14="http://schemas.microsoft.com/office/powerpoint/2010/main" val="4951549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5864-CFFA-4B26-9305-4F7F21982E45}"/>
              </a:ext>
            </a:extLst>
          </p:cNvPr>
          <p:cNvSpPr>
            <a:spLocks noGrp="1"/>
          </p:cNvSpPr>
          <p:nvPr>
            <p:ph type="title"/>
          </p:nvPr>
        </p:nvSpPr>
        <p:spPr/>
        <p:txBody>
          <a:bodyPr>
            <a:normAutofit fontScale="90000"/>
          </a:bodyPr>
          <a:lstStyle/>
          <a:p>
            <a:r>
              <a:rPr lang="en-US" dirty="0"/>
              <a:t>Preparation: Roles &amp; Responsibilities</a:t>
            </a:r>
          </a:p>
        </p:txBody>
      </p:sp>
    </p:spTree>
    <p:extLst>
      <p:ext uri="{BB962C8B-B14F-4D97-AF65-F5344CB8AC3E}">
        <p14:creationId xmlns:p14="http://schemas.microsoft.com/office/powerpoint/2010/main" val="8255219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6506" y="1374514"/>
            <a:ext cx="10753541" cy="4414854"/>
          </a:xfrm>
        </p:spPr>
        <p:txBody>
          <a:bodyPr>
            <a:normAutofit fontScale="85000" lnSpcReduction="20000"/>
          </a:bodyPr>
          <a:lstStyle/>
          <a:p>
            <a:pPr marL="0" indent="0">
              <a:lnSpc>
                <a:spcPct val="120000"/>
              </a:lnSpc>
              <a:spcBef>
                <a:spcPts val="0"/>
              </a:spcBef>
              <a:buNone/>
            </a:pPr>
            <a:endParaRPr lang="en-US" sz="3200" u="sng" dirty="0">
              <a:solidFill>
                <a:srgbClr val="1ABA9C"/>
              </a:solidFill>
              <a:latin typeface="Proxima Nova"/>
            </a:endParaRPr>
          </a:p>
          <a:p>
            <a:pPr marL="0" indent="0">
              <a:lnSpc>
                <a:spcPct val="120000"/>
              </a:lnSpc>
              <a:spcBef>
                <a:spcPts val="0"/>
              </a:spcBef>
              <a:buNone/>
            </a:pPr>
            <a:r>
              <a:rPr lang="en-US" sz="3900" dirty="0">
                <a:solidFill>
                  <a:srgbClr val="1ABA9C"/>
                </a:solidFill>
                <a:latin typeface="Proxima Nova"/>
              </a:rPr>
              <a:t>Responsibilities:</a:t>
            </a:r>
          </a:p>
          <a:p>
            <a:pPr>
              <a:lnSpc>
                <a:spcPct val="120000"/>
              </a:lnSpc>
              <a:spcBef>
                <a:spcPts val="0"/>
              </a:spcBef>
            </a:pPr>
            <a:r>
              <a:rPr lang="en-US" sz="3100" dirty="0">
                <a:latin typeface="Proxima Nova"/>
              </a:rPr>
              <a:t>Work with vendors to establish expectations and ensure each implementation runs smoothly</a:t>
            </a:r>
          </a:p>
          <a:p>
            <a:pPr>
              <a:lnSpc>
                <a:spcPct val="120000"/>
              </a:lnSpc>
              <a:spcBef>
                <a:spcPts val="0"/>
              </a:spcBef>
            </a:pPr>
            <a:r>
              <a:rPr lang="en-US" sz="3100" dirty="0">
                <a:latin typeface="Proxima Nova"/>
              </a:rPr>
              <a:t>Create and manage project timelines</a:t>
            </a:r>
          </a:p>
          <a:p>
            <a:pPr>
              <a:lnSpc>
                <a:spcPct val="120000"/>
              </a:lnSpc>
              <a:spcBef>
                <a:spcPts val="0"/>
              </a:spcBef>
            </a:pPr>
            <a:r>
              <a:rPr lang="en-US" sz="3100" dirty="0">
                <a:latin typeface="Proxima Nova"/>
              </a:rPr>
              <a:t>Educate site coordinators on event implementation</a:t>
            </a:r>
          </a:p>
          <a:p>
            <a:pPr>
              <a:lnSpc>
                <a:spcPct val="120000"/>
              </a:lnSpc>
              <a:spcBef>
                <a:spcPts val="0"/>
              </a:spcBef>
            </a:pPr>
            <a:r>
              <a:rPr lang="en-US" sz="3100" dirty="0">
                <a:latin typeface="Proxima Nova"/>
              </a:rPr>
              <a:t>Facilitate communication with our event partner, Quest Diagnostics</a:t>
            </a:r>
          </a:p>
          <a:p>
            <a:pPr>
              <a:lnSpc>
                <a:spcPct val="120000"/>
              </a:lnSpc>
              <a:spcBef>
                <a:spcPts val="0"/>
              </a:spcBef>
            </a:pPr>
            <a:r>
              <a:rPr lang="en-US" sz="3100" dirty="0">
                <a:latin typeface="Proxima Nova"/>
              </a:rPr>
              <a:t>Communicate event-related information to site coordinators</a:t>
            </a:r>
          </a:p>
          <a:p>
            <a:pPr>
              <a:lnSpc>
                <a:spcPct val="120000"/>
              </a:lnSpc>
              <a:spcBef>
                <a:spcPts val="0"/>
              </a:spcBef>
            </a:pPr>
            <a:r>
              <a:rPr lang="en-US" sz="3100" dirty="0">
                <a:latin typeface="Proxima Nova"/>
              </a:rPr>
              <a:t>Answer questions and assist with participant issues</a:t>
            </a:r>
          </a:p>
          <a:p>
            <a:pPr>
              <a:lnSpc>
                <a:spcPct val="120000"/>
              </a:lnSpc>
              <a:spcBef>
                <a:spcPts val="0"/>
              </a:spcBef>
            </a:pPr>
            <a:r>
              <a:rPr lang="en-US" sz="3100" dirty="0">
                <a:latin typeface="Proxima Nova"/>
              </a:rPr>
              <a:t>Assess and confirm that each site is prepared to host an event</a:t>
            </a:r>
          </a:p>
        </p:txBody>
      </p:sp>
      <p:sp>
        <p:nvSpPr>
          <p:cNvPr id="3" name="Title 2"/>
          <p:cNvSpPr>
            <a:spLocks noGrp="1"/>
          </p:cNvSpPr>
          <p:nvPr>
            <p:ph type="title"/>
          </p:nvPr>
        </p:nvSpPr>
        <p:spPr>
          <a:xfrm>
            <a:off x="180754" y="57150"/>
            <a:ext cx="11163742" cy="1059094"/>
          </a:xfrm>
        </p:spPr>
        <p:txBody>
          <a:bodyPr>
            <a:normAutofit fontScale="90000"/>
          </a:bodyPr>
          <a:lstStyle/>
          <a:p>
            <a:r>
              <a:rPr lang="en-US" sz="4000" b="0" dirty="0">
                <a:latin typeface="+mj-lt"/>
              </a:rPr>
              <a:t>Understanding Roles: </a:t>
            </a:r>
            <a:r>
              <a:rPr lang="en-US" sz="4000" b="0" i="1" dirty="0">
                <a:latin typeface="+mj-lt"/>
              </a:rPr>
              <a:t>Sharecare Event Specialist </a:t>
            </a:r>
          </a:p>
        </p:txBody>
      </p:sp>
      <p:sp>
        <p:nvSpPr>
          <p:cNvPr id="6" name="Slide Number Placeholder 5">
            <a:extLst>
              <a:ext uri="{FF2B5EF4-FFF2-40B4-BE49-F238E27FC236}">
                <a16:creationId xmlns:a16="http://schemas.microsoft.com/office/drawing/2014/main" id="{45EE2F55-EE3A-47E0-8A0E-1F06ACBD4823}"/>
              </a:ext>
            </a:extLst>
          </p:cNvPr>
          <p:cNvSpPr>
            <a:spLocks noGrp="1"/>
          </p:cNvSpPr>
          <p:nvPr>
            <p:ph type="sldNum" sz="quarter" idx="2"/>
          </p:nvPr>
        </p:nvSpPr>
        <p:spPr/>
        <p:txBody>
          <a:bodyPr/>
          <a:lstStyle/>
          <a:p>
            <a:fld id="{86CB4B4D-7CA3-9044-876B-883B54F8677D}" type="slidenum">
              <a:rPr lang="en-US" smtClean="0"/>
              <a:t>4</a:t>
            </a:fld>
            <a:endParaRPr lang="en-US" dirty="0"/>
          </a:p>
        </p:txBody>
      </p:sp>
      <p:sp>
        <p:nvSpPr>
          <p:cNvPr id="4" name="TextBox 3">
            <a:extLst>
              <a:ext uri="{FF2B5EF4-FFF2-40B4-BE49-F238E27FC236}">
                <a16:creationId xmlns:a16="http://schemas.microsoft.com/office/drawing/2014/main" id="{255FF478-E771-44BD-B0B8-585508A64204}"/>
              </a:ext>
            </a:extLst>
          </p:cNvPr>
          <p:cNvSpPr txBox="1"/>
          <p:nvPr/>
        </p:nvSpPr>
        <p:spPr>
          <a:xfrm>
            <a:off x="1034566" y="1149471"/>
            <a:ext cx="945611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3000" i="1" dirty="0">
                <a:solidFill>
                  <a:srgbClr val="1ABA9C"/>
                </a:solidFill>
              </a:rPr>
              <a:t>Day-to-day point of contact for event-related questions</a:t>
            </a:r>
            <a:endParaRPr lang="en-US" sz="3000" i="1" dirty="0"/>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919287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335" y="949059"/>
            <a:ext cx="11131844" cy="925031"/>
          </a:xfrm>
        </p:spPr>
        <p:txBody>
          <a:bodyPr>
            <a:normAutofit fontScale="77500" lnSpcReduction="20000"/>
          </a:bodyPr>
          <a:lstStyle/>
          <a:p>
            <a:pPr marL="0" indent="0" algn="ctr">
              <a:buNone/>
            </a:pPr>
            <a:r>
              <a:rPr lang="en-US" sz="2700" i="1" dirty="0">
                <a:solidFill>
                  <a:srgbClr val="1ABA9C"/>
                </a:solidFill>
                <a:latin typeface="Proxima Nova"/>
              </a:rPr>
              <a:t>Site Coordinators serve as their location’s wellness leader by encouraging participants to become involved and excited about the Be </a:t>
            </a:r>
            <a:r>
              <a:rPr lang="en-US" sz="2700" i="1" dirty="0">
                <a:solidFill>
                  <a:srgbClr val="1ABA9C"/>
                </a:solidFill>
                <a:latin typeface="Proxima Nova "/>
              </a:rPr>
              <a:t>Well </a:t>
            </a:r>
            <a:r>
              <a:rPr lang="en-US" sz="2700" i="1" dirty="0">
                <a:solidFill>
                  <a:srgbClr val="1ABA9C"/>
                </a:solidFill>
                <a:effectLst/>
                <a:latin typeface="Proxima Nova "/>
              </a:rPr>
              <a:t>SHBP® </a:t>
            </a:r>
            <a:r>
              <a:rPr lang="en-US" sz="2700" i="1" dirty="0">
                <a:solidFill>
                  <a:srgbClr val="1ABA9C"/>
                </a:solidFill>
                <a:latin typeface="Proxima Nova"/>
              </a:rPr>
              <a:t>well-being program</a:t>
            </a:r>
          </a:p>
          <a:p>
            <a:pPr marL="0" indent="0" algn="ctr">
              <a:buNone/>
            </a:pPr>
            <a:endParaRPr lang="en-US" sz="2400" dirty="0">
              <a:solidFill>
                <a:schemeClr val="tx1"/>
              </a:solidFill>
              <a:latin typeface="Proxima Nova"/>
            </a:endParaRPr>
          </a:p>
        </p:txBody>
      </p:sp>
      <p:sp>
        <p:nvSpPr>
          <p:cNvPr id="3" name="Title 2"/>
          <p:cNvSpPr>
            <a:spLocks noGrp="1"/>
          </p:cNvSpPr>
          <p:nvPr>
            <p:ph type="title"/>
          </p:nvPr>
        </p:nvSpPr>
        <p:spPr>
          <a:xfrm>
            <a:off x="212652" y="57150"/>
            <a:ext cx="11131843" cy="1059094"/>
          </a:xfrm>
        </p:spPr>
        <p:txBody>
          <a:bodyPr>
            <a:normAutofit/>
          </a:bodyPr>
          <a:lstStyle/>
          <a:p>
            <a:r>
              <a:rPr lang="en-US" sz="4000" b="0" dirty="0">
                <a:latin typeface="+mj-lt"/>
              </a:rPr>
              <a:t>Understanding Roles: </a:t>
            </a:r>
            <a:r>
              <a:rPr lang="en-US" sz="4000" b="0" i="1" dirty="0">
                <a:latin typeface="+mj-lt"/>
              </a:rPr>
              <a:t>Site Coordinator</a:t>
            </a:r>
          </a:p>
        </p:txBody>
      </p:sp>
      <p:pic>
        <p:nvPicPr>
          <p:cNvPr id="6" name="Picture 5">
            <a:extLst>
              <a:ext uri="{FF2B5EF4-FFF2-40B4-BE49-F238E27FC236}">
                <a16:creationId xmlns:a16="http://schemas.microsoft.com/office/drawing/2014/main" id="{602EB40C-9F90-4FB7-886E-0310D8B0E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912" y="2537196"/>
            <a:ext cx="3363026" cy="189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6239194F-839B-45E0-A815-34BDBAE942C3}"/>
              </a:ext>
            </a:extLst>
          </p:cNvPr>
          <p:cNvSpPr txBox="1"/>
          <p:nvPr/>
        </p:nvSpPr>
        <p:spPr>
          <a:xfrm>
            <a:off x="212652" y="1783674"/>
            <a:ext cx="7410892" cy="308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700" b="0" i="0" u="none" strike="noStrike" cap="none" spc="0" normalizeH="0" baseline="0" dirty="0">
                <a:ln>
                  <a:noFill/>
                </a:ln>
                <a:solidFill>
                  <a:srgbClr val="1ABA9C"/>
                </a:solidFill>
                <a:effectLst/>
                <a:uFillTx/>
                <a:sym typeface="Proxima Nova"/>
              </a:rPr>
              <a:t>Preparation</a:t>
            </a:r>
          </a:p>
          <a:p>
            <a:pPr marL="342900" lvl="2" indent="-342900" algn="l" defTabSz="825500">
              <a:buFont typeface="Arial" panose="020B0604020202020204" pitchFamily="34" charset="0"/>
              <a:buChar char="•"/>
            </a:pPr>
            <a:r>
              <a:rPr lang="en-US" sz="2000" dirty="0">
                <a:solidFill>
                  <a:schemeClr val="tx1"/>
                </a:solidFill>
              </a:rPr>
              <a:t>Submit request for scheduling via the webform and communicate with Quest via email to finalize event details</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tx1"/>
                </a:solidFill>
                <a:effectLst/>
                <a:uFillTx/>
                <a:sym typeface="Proxima Nova"/>
              </a:rPr>
              <a:t>Reserve event location within facility</a:t>
            </a:r>
          </a:p>
          <a:p>
            <a:pPr marL="0" marR="0" indent="0" algn="l" defTabSz="825500" rtl="0" fontAlgn="auto" latinLnBrk="0" hangingPunct="0">
              <a:lnSpc>
                <a:spcPct val="100000"/>
              </a:lnSpc>
              <a:spcBef>
                <a:spcPts val="0"/>
              </a:spcBef>
              <a:spcAft>
                <a:spcPts val="0"/>
              </a:spcAft>
              <a:buClrTx/>
              <a:buSzTx/>
              <a:buFontTx/>
              <a:buNone/>
              <a:tabLst/>
            </a:pPr>
            <a:r>
              <a:rPr lang="en-US" sz="2700" dirty="0">
                <a:solidFill>
                  <a:srgbClr val="1ABA9C"/>
                </a:solidFill>
              </a:rPr>
              <a:t>Execution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Encourage sign-ups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Print online scheduler sign-in sheet and provide to the Quest team before event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strike="noStrike" cap="none" spc="0" normalizeH="0" baseline="0" dirty="0">
                <a:ln>
                  <a:noFill/>
                </a:ln>
                <a:solidFill>
                  <a:schemeClr val="tx1"/>
                </a:solidFill>
                <a:effectLst/>
                <a:uFillTx/>
                <a:sym typeface="Proxima Nova"/>
              </a:rPr>
              <a:t>Note: </a:t>
            </a:r>
            <a:r>
              <a:rPr kumimoji="0" lang="en-US" sz="2000" b="0" i="0" u="none" strike="noStrike" cap="none" spc="0" normalizeH="0" baseline="0" dirty="0">
                <a:ln>
                  <a:noFill/>
                </a:ln>
                <a:solidFill>
                  <a:schemeClr val="tx1"/>
                </a:solidFill>
                <a:effectLst/>
                <a:uFillTx/>
                <a:sym typeface="Proxima Nova"/>
              </a:rPr>
              <a:t>Quest does not complete site visits before events</a:t>
            </a:r>
          </a:p>
        </p:txBody>
      </p:sp>
      <p:sp>
        <p:nvSpPr>
          <p:cNvPr id="5" name="Slide Number Placeholder 4">
            <a:extLst>
              <a:ext uri="{FF2B5EF4-FFF2-40B4-BE49-F238E27FC236}">
                <a16:creationId xmlns:a16="http://schemas.microsoft.com/office/drawing/2014/main" id="{CF149330-E029-4E4D-B746-7C5F2C1E4046}"/>
              </a:ext>
            </a:extLst>
          </p:cNvPr>
          <p:cNvSpPr>
            <a:spLocks noGrp="1"/>
          </p:cNvSpPr>
          <p:nvPr>
            <p:ph type="sldNum" sz="quarter" idx="2"/>
          </p:nvPr>
        </p:nvSpPr>
        <p:spPr/>
        <p:txBody>
          <a:bodyPr/>
          <a:lstStyle/>
          <a:p>
            <a:fld id="{86CB4B4D-7CA3-9044-876B-883B54F8677D}" type="slidenum">
              <a:rPr lang="en-US" smtClean="0"/>
              <a:t>5</a:t>
            </a:fld>
            <a:endParaRPr lang="en-US" dirty="0"/>
          </a:p>
        </p:txBody>
      </p:sp>
      <p:sp>
        <p:nvSpPr>
          <p:cNvPr id="9" name="TextBox 8">
            <a:extLst>
              <a:ext uri="{FF2B5EF4-FFF2-40B4-BE49-F238E27FC236}">
                <a16:creationId xmlns:a16="http://schemas.microsoft.com/office/drawing/2014/main" id="{7C553720-A72C-46B1-A284-FC8BB68EDE03}"/>
              </a:ext>
            </a:extLst>
          </p:cNvPr>
          <p:cNvSpPr txBox="1"/>
          <p:nvPr/>
        </p:nvSpPr>
        <p:spPr>
          <a:xfrm>
            <a:off x="459903" y="5137837"/>
            <a:ext cx="11259493" cy="121058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800" dirty="0"/>
              <a:t>You are already promoting health and wellness by hosting a Flu shot event, so why not become a</a:t>
            </a:r>
          </a:p>
          <a:p>
            <a:pPr defTabSz="825500"/>
            <a:r>
              <a:rPr lang="en-US" sz="1800" b="1" dirty="0">
                <a:solidFill>
                  <a:srgbClr val="1ABA9C"/>
                </a:solidFill>
              </a:rPr>
              <a:t>Well-Being Ambassador?</a:t>
            </a:r>
            <a:r>
              <a:rPr lang="en-US" sz="1800" dirty="0">
                <a:solidFill>
                  <a:srgbClr val="1ABA9C"/>
                </a:solidFill>
              </a:rPr>
              <a:t> </a:t>
            </a:r>
            <a:r>
              <a:rPr lang="en-US" sz="1800" dirty="0"/>
              <a:t>You will continue to promote healthy habits while also getting the chance to win </a:t>
            </a:r>
          </a:p>
          <a:p>
            <a:pPr defTabSz="825500"/>
            <a:r>
              <a:rPr lang="en-US" sz="1800" dirty="0"/>
              <a:t>contests and awards and receive recognition for your efforts. To find out more about the program and to apply, visit </a:t>
            </a:r>
            <a:r>
              <a:rPr lang="en-US" sz="1800" u="sng" dirty="0"/>
              <a:t>www.BeWellSHBP.com</a:t>
            </a:r>
            <a:endParaRPr kumimoji="0" lang="en-US" sz="18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2645217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1377" y="1583732"/>
            <a:ext cx="6459716" cy="4794765"/>
          </a:xfrm>
        </p:spPr>
        <p:txBody>
          <a:bodyPr>
            <a:normAutofit/>
          </a:bodyPr>
          <a:lstStyle/>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Quest Diagnostics</a:t>
            </a:r>
          </a:p>
          <a:p>
            <a:pPr marL="285750" indent="-285750" eaLnBrk="0" hangingPunct="0">
              <a:lnSpc>
                <a:spcPct val="110000"/>
              </a:lnSpc>
              <a:spcBef>
                <a:spcPct val="50000"/>
              </a:spcBef>
              <a:buFont typeface="Arial" panose="020B0604020202020204" pitchFamily="34" charset="0"/>
              <a:buChar char="•"/>
              <a:defRPr/>
            </a:pPr>
            <a:r>
              <a:rPr lang="en-US" sz="2400" dirty="0">
                <a:latin typeface="Proxima Nova"/>
                <a:ea typeface="ＭＳ Ｐゴシック" pitchFamily="1" charset="-128"/>
              </a:rPr>
              <a:t>Contacts Site Coordinator to schedule event dates/times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Staffs Flu shot events with nurses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Brings all Flu shot supplies on the day of each event</a:t>
            </a:r>
          </a:p>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Nurses</a:t>
            </a:r>
          </a:p>
          <a:p>
            <a:pPr marL="342900" indent="-342900" eaLnBrk="0" hangingPunct="0">
              <a:spcBef>
                <a:spcPct val="50000"/>
              </a:spcBef>
              <a:buFont typeface="Arial" pitchFamily="34" charset="0"/>
              <a:buChar char="•"/>
              <a:defRPr/>
            </a:pPr>
            <a:r>
              <a:rPr lang="en-US" sz="2400" dirty="0">
                <a:latin typeface="Proxima Nova"/>
                <a:ea typeface="ＭＳ Ｐゴシック" pitchFamily="1" charset="-128"/>
              </a:rPr>
              <a:t>Attend onsite event to administer Flu vaccine</a:t>
            </a:r>
          </a:p>
          <a:p>
            <a:endParaRPr lang="en-US" dirty="0"/>
          </a:p>
        </p:txBody>
      </p:sp>
      <p:sp>
        <p:nvSpPr>
          <p:cNvPr id="3" name="Title 2"/>
          <p:cNvSpPr>
            <a:spLocks noGrp="1"/>
          </p:cNvSpPr>
          <p:nvPr>
            <p:ph type="title"/>
          </p:nvPr>
        </p:nvSpPr>
        <p:spPr>
          <a:xfrm>
            <a:off x="156117" y="184174"/>
            <a:ext cx="11188378" cy="1059094"/>
          </a:xfrm>
        </p:spPr>
        <p:txBody>
          <a:bodyPr>
            <a:noAutofit/>
          </a:bodyPr>
          <a:lstStyle/>
          <a:p>
            <a:r>
              <a:rPr lang="en-US" sz="4000" b="0" dirty="0">
                <a:latin typeface="+mj-lt"/>
              </a:rPr>
              <a:t>Understanding Roles: </a:t>
            </a:r>
            <a:r>
              <a:rPr lang="en-US" sz="4000" b="0" i="1" dirty="0">
                <a:latin typeface="+mj-lt"/>
              </a:rPr>
              <a:t>Onsite Screening Vendor – Quest Diagnostics</a:t>
            </a:r>
          </a:p>
        </p:txBody>
      </p:sp>
      <p:pic>
        <p:nvPicPr>
          <p:cNvPr id="7" name="Picture 6">
            <a:extLst>
              <a:ext uri="{FF2B5EF4-FFF2-40B4-BE49-F238E27FC236}">
                <a16:creationId xmlns:a16="http://schemas.microsoft.com/office/drawing/2014/main" id="{00884048-6A25-4970-967D-CBD67A7424F9}"/>
              </a:ext>
            </a:extLst>
          </p:cNvPr>
          <p:cNvPicPr>
            <a:picLocks noChangeAspect="1"/>
          </p:cNvPicPr>
          <p:nvPr/>
        </p:nvPicPr>
        <p:blipFill rotWithShape="1">
          <a:blip r:embed="rId3"/>
          <a:srcRect b="20230"/>
          <a:stretch/>
        </p:blipFill>
        <p:spPr>
          <a:xfrm>
            <a:off x="6983541" y="2152185"/>
            <a:ext cx="4966370" cy="2607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26F9F5AB-89B9-4AA4-9D4A-EC97155EF11D}"/>
              </a:ext>
            </a:extLst>
          </p:cNvPr>
          <p:cNvSpPr>
            <a:spLocks noGrp="1"/>
          </p:cNvSpPr>
          <p:nvPr>
            <p:ph type="sldNum" sz="quarter" idx="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4025207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817AD9-CAFC-4891-BD32-2256EC9C879D}"/>
              </a:ext>
            </a:extLst>
          </p:cNvPr>
          <p:cNvSpPr>
            <a:spLocks noGrp="1"/>
          </p:cNvSpPr>
          <p:nvPr>
            <p:ph type="title"/>
          </p:nvPr>
        </p:nvSpPr>
        <p:spPr>
          <a:xfrm>
            <a:off x="1254467" y="5202865"/>
            <a:ext cx="9648533" cy="846708"/>
          </a:xfrm>
        </p:spPr>
        <p:txBody>
          <a:bodyPr>
            <a:normAutofit/>
          </a:bodyPr>
          <a:lstStyle/>
          <a:p>
            <a:r>
              <a:rPr lang="en-US" sz="4000" dirty="0"/>
              <a:t>Preparation: Eligibility &amp; Incentives</a:t>
            </a:r>
          </a:p>
        </p:txBody>
      </p:sp>
    </p:spTree>
    <p:extLst>
      <p:ext uri="{BB962C8B-B14F-4D97-AF65-F5344CB8AC3E}">
        <p14:creationId xmlns:p14="http://schemas.microsoft.com/office/powerpoint/2010/main" val="102509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004" y="1116244"/>
            <a:ext cx="11043055" cy="4742296"/>
          </a:xfrm>
        </p:spPr>
        <p:txBody>
          <a:bodyPr>
            <a:normAutofit fontScale="77500" lnSpcReduction="20000"/>
          </a:bodyPr>
          <a:lstStyle/>
          <a:p>
            <a:pPr marL="0" indent="0">
              <a:lnSpc>
                <a:spcPct val="120000"/>
              </a:lnSpc>
              <a:spcBef>
                <a:spcPts val="0"/>
              </a:spcBef>
              <a:buNone/>
            </a:pPr>
            <a:r>
              <a:rPr lang="en-US" sz="3300" dirty="0">
                <a:solidFill>
                  <a:srgbClr val="1ABA9C"/>
                </a:solidFill>
                <a:latin typeface="Proxima Nova"/>
              </a:rPr>
              <a:t>Who’s Eligible? </a:t>
            </a:r>
          </a:p>
          <a:p>
            <a:pPr>
              <a:lnSpc>
                <a:spcPct val="120000"/>
              </a:lnSpc>
              <a:spcBef>
                <a:spcPts val="0"/>
              </a:spcBef>
            </a:pPr>
            <a:r>
              <a:rPr lang="en-US" sz="2800" dirty="0">
                <a:latin typeface="Proxima Nova"/>
                <a:ea typeface="ＭＳ Ｐゴシック" pitchFamily="34" charset="-128"/>
              </a:rPr>
              <a:t>The 2024 SHBP-Sponsored Flu shot onsite events are open to all SHBP members, and their covered spouses enrolled in Anthem Blue Cross and Blue Shield (Anthem) or UnitedHealthcare (non-Medicare Advantage) Plan Options. </a:t>
            </a:r>
          </a:p>
          <a:p>
            <a:pPr>
              <a:lnSpc>
                <a:spcPct val="120000"/>
              </a:lnSpc>
              <a:spcBef>
                <a:spcPts val="0"/>
              </a:spcBef>
            </a:pPr>
            <a:r>
              <a:rPr lang="en-US" sz="2800" dirty="0">
                <a:latin typeface="Proxima Nova"/>
                <a:ea typeface="ＭＳ Ｐゴシック" pitchFamily="34" charset="-128"/>
              </a:rPr>
              <a:t>Flu shot events do not apply to dependent children or members enrolled in Kaiser Permanente or Medicare Advantage Plan Options.</a:t>
            </a:r>
          </a:p>
          <a:p>
            <a:pPr marL="0" indent="0">
              <a:lnSpc>
                <a:spcPct val="120000"/>
              </a:lnSpc>
              <a:spcBef>
                <a:spcPts val="0"/>
              </a:spcBef>
              <a:buNone/>
            </a:pPr>
            <a:endParaRPr lang="en-US" sz="2800" dirty="0">
              <a:solidFill>
                <a:schemeClr val="bg1">
                  <a:lumMod val="50000"/>
                </a:schemeClr>
              </a:solidFill>
              <a:latin typeface="Georgia" panose="02040502050405020303" pitchFamily="18" charset="0"/>
              <a:ea typeface="ＭＳ Ｐゴシック" pitchFamily="34" charset="-128"/>
            </a:endParaRPr>
          </a:p>
          <a:p>
            <a:pPr marL="0" indent="0">
              <a:lnSpc>
                <a:spcPct val="120000"/>
              </a:lnSpc>
              <a:spcBef>
                <a:spcPts val="0"/>
              </a:spcBef>
              <a:buNone/>
            </a:pPr>
            <a:endParaRPr lang="en-US" sz="4200" dirty="0">
              <a:solidFill>
                <a:srgbClr val="1ABA9C"/>
              </a:solidFill>
              <a:latin typeface="Proxima Nova"/>
              <a:ea typeface="ＭＳ Ｐゴシック" pitchFamily="34" charset="-128"/>
            </a:endParaRPr>
          </a:p>
          <a:p>
            <a:pPr marL="0" indent="0">
              <a:lnSpc>
                <a:spcPct val="120000"/>
              </a:lnSpc>
              <a:spcBef>
                <a:spcPts val="0"/>
              </a:spcBef>
              <a:buNone/>
            </a:pPr>
            <a:r>
              <a:rPr lang="en-US" sz="3300" dirty="0">
                <a:solidFill>
                  <a:srgbClr val="1ABA9C"/>
                </a:solidFill>
                <a:latin typeface="Proxima Nova"/>
                <a:ea typeface="ＭＳ Ｐゴシック" pitchFamily="34" charset="-128"/>
              </a:rPr>
              <a:t>What’s the Incentive? </a:t>
            </a:r>
          </a:p>
          <a:p>
            <a:pPr>
              <a:lnSpc>
                <a:spcPct val="120000"/>
              </a:lnSpc>
              <a:spcBef>
                <a:spcPts val="0"/>
              </a:spcBef>
            </a:pPr>
            <a:r>
              <a:rPr lang="en-US" sz="2800" dirty="0">
                <a:effectLst/>
                <a:latin typeface="+mn-lt"/>
                <a:ea typeface="Calibri" panose="020F0502020204030204" pitchFamily="34" charset="0"/>
              </a:rPr>
              <a:t>SHBP members can reduce the risk of absenteeism due to flu-related symptoms </a:t>
            </a:r>
          </a:p>
          <a:p>
            <a:pPr>
              <a:lnSpc>
                <a:spcPct val="120000"/>
              </a:lnSpc>
              <a:spcBef>
                <a:spcPts val="0"/>
              </a:spcBef>
            </a:pPr>
            <a:r>
              <a:rPr lang="en-US" sz="2800" dirty="0">
                <a:latin typeface="Proxima Nova" panose="02000506030000020004"/>
                <a:ea typeface="ＭＳ Ｐゴシック" pitchFamily="34" charset="-128"/>
              </a:rPr>
              <a:t>Members </a:t>
            </a:r>
            <a:r>
              <a:rPr lang="en-US" sz="2800" dirty="0">
                <a:latin typeface="+mn-lt"/>
                <a:ea typeface="ＭＳ Ｐゴシック" pitchFamily="34" charset="-128"/>
              </a:rPr>
              <a:t>can </a:t>
            </a:r>
            <a:r>
              <a:rPr lang="en-US" sz="2800" dirty="0">
                <a:effectLst/>
                <a:latin typeface="+mn-lt"/>
                <a:ea typeface="Calibri" panose="020F0502020204030204" pitchFamily="34" charset="0"/>
              </a:rPr>
              <a:t>improve immunization rates within their population </a:t>
            </a:r>
            <a:endParaRPr lang="en-US" sz="2800" dirty="0">
              <a:latin typeface="+mn-lt"/>
            </a:endParaRPr>
          </a:p>
        </p:txBody>
      </p:sp>
      <p:sp>
        <p:nvSpPr>
          <p:cNvPr id="3" name="Title 2"/>
          <p:cNvSpPr>
            <a:spLocks noGrp="1"/>
          </p:cNvSpPr>
          <p:nvPr>
            <p:ph type="title"/>
          </p:nvPr>
        </p:nvSpPr>
        <p:spPr>
          <a:xfrm>
            <a:off x="167268" y="57150"/>
            <a:ext cx="11177227" cy="1059094"/>
          </a:xfrm>
        </p:spPr>
        <p:txBody>
          <a:bodyPr>
            <a:normAutofit/>
          </a:bodyPr>
          <a:lstStyle/>
          <a:p>
            <a:r>
              <a:rPr lang="en-US" sz="4000" b="0" dirty="0">
                <a:latin typeface="+mj-lt"/>
              </a:rPr>
              <a:t>Eligibility &amp; Incentives</a:t>
            </a:r>
          </a:p>
        </p:txBody>
      </p:sp>
      <p:sp>
        <p:nvSpPr>
          <p:cNvPr id="6" name="Slide Number Placeholder 5">
            <a:extLst>
              <a:ext uri="{FF2B5EF4-FFF2-40B4-BE49-F238E27FC236}">
                <a16:creationId xmlns:a16="http://schemas.microsoft.com/office/drawing/2014/main" id="{CFC8397B-CC04-4629-8E81-24100CA0F3F9}"/>
              </a:ext>
            </a:extLst>
          </p:cNvPr>
          <p:cNvSpPr>
            <a:spLocks noGrp="1"/>
          </p:cNvSpPr>
          <p:nvPr>
            <p:ph type="sldNum" sz="quarter" idx="2"/>
          </p:nvPr>
        </p:nvSpPr>
        <p:spPr>
          <a:xfrm>
            <a:off x="5950188" y="6420345"/>
            <a:ext cx="278924" cy="287258"/>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30583715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BE4BDF-1082-42FF-83C7-8ADE7A91960F}"/>
              </a:ext>
            </a:extLst>
          </p:cNvPr>
          <p:cNvSpPr>
            <a:spLocks noGrp="1"/>
          </p:cNvSpPr>
          <p:nvPr>
            <p:ph type="title"/>
          </p:nvPr>
        </p:nvSpPr>
        <p:spPr>
          <a:xfrm>
            <a:off x="1254467" y="5202865"/>
            <a:ext cx="10632733" cy="846708"/>
          </a:xfrm>
        </p:spPr>
        <p:txBody>
          <a:bodyPr>
            <a:noAutofit/>
          </a:bodyPr>
          <a:lstStyle/>
          <a:p>
            <a:r>
              <a:rPr lang="en-US" sz="4000" dirty="0"/>
              <a:t>Execution: Scheduling an Onsite Flu event</a:t>
            </a:r>
          </a:p>
        </p:txBody>
      </p:sp>
    </p:spTree>
    <p:extLst>
      <p:ext uri="{BB962C8B-B14F-4D97-AF65-F5344CB8AC3E}">
        <p14:creationId xmlns:p14="http://schemas.microsoft.com/office/powerpoint/2010/main" val="320590338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2">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00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FF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20880</TotalTime>
  <Words>1965</Words>
  <Application>Microsoft Office PowerPoint</Application>
  <PresentationFormat>Custom</PresentationFormat>
  <Paragraphs>197</Paragraphs>
  <Slides>25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Geneva</vt:lpstr>
      <vt:lpstr>Georgia</vt:lpstr>
      <vt:lpstr>Helvetica Light</vt:lpstr>
      <vt:lpstr>Helvetica Neue</vt:lpstr>
      <vt:lpstr>Proxima Nova</vt:lpstr>
      <vt:lpstr>Proxima Nova </vt:lpstr>
      <vt:lpstr>Proxima Nova Light</vt:lpstr>
      <vt:lpstr>White</vt:lpstr>
      <vt:lpstr>State Health Benefit Plan   </vt:lpstr>
      <vt:lpstr>Implementation Phases</vt:lpstr>
      <vt:lpstr>Preparation: Roles &amp; Responsibilities</vt:lpstr>
      <vt:lpstr>Understanding Roles: Sharecare Event Specialist </vt:lpstr>
      <vt:lpstr>Understanding Roles: Site Coordinator</vt:lpstr>
      <vt:lpstr>Understanding Roles: Onsite Screening Vendor – Quest Diagnostics</vt:lpstr>
      <vt:lpstr>Preparation: Eligibility &amp; Incentives</vt:lpstr>
      <vt:lpstr>Eligibility &amp; Incentives</vt:lpstr>
      <vt:lpstr>Execution: Scheduling an Onsite Flu event</vt:lpstr>
      <vt:lpstr>SHBP-sponsored Flu shot onsite events</vt:lpstr>
      <vt:lpstr>Marketing – Event Support Documents</vt:lpstr>
      <vt:lpstr>Execution: Participant Launch</vt:lpstr>
      <vt:lpstr>Accessing Quest Scheduler</vt:lpstr>
      <vt:lpstr>Accessing Quest Scheduler</vt:lpstr>
      <vt:lpstr>Quest Scheduler</vt:lpstr>
      <vt:lpstr>Quest Scheduler</vt:lpstr>
      <vt:lpstr>Quest Scheduler</vt:lpstr>
      <vt:lpstr>Quest Scheduler</vt:lpstr>
      <vt:lpstr>Lockdown Process</vt:lpstr>
      <vt:lpstr>Execution: Site Coordinator Onsite Screening Preparation</vt:lpstr>
      <vt:lpstr>Day Before the Screening – Prepare Screening Area</vt:lpstr>
      <vt:lpstr>Day Before the Screening – Final Prep</vt:lpstr>
      <vt:lpstr>Walk-in Policy</vt:lpstr>
      <vt:lpstr>Site Coordinator Survey</vt:lpstr>
      <vt:lpstr>Kyle Cheuvront E: BeWellSHBP.events@sharecare.com  P: 615-614-4357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Boettcher, Tracy</dc:creator>
  <cp:lastModifiedBy>Smith, Alexis</cp:lastModifiedBy>
  <cp:revision>317</cp:revision>
  <cp:lastPrinted>2017-02-08T14:15:58Z</cp:lastPrinted>
  <dcterms:modified xsi:type="dcterms:W3CDTF">2024-07-22T15:03:44Z</dcterms:modified>
</cp:coreProperties>
</file>